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2F2F2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487"/>
            <a:ext cx="9144000" cy="683450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547622" y="2065984"/>
            <a:ext cx="5977255" cy="2128520"/>
          </a:xfrm>
          <a:custGeom>
            <a:avLst/>
            <a:gdLst/>
            <a:ahLst/>
            <a:cxnLst/>
            <a:rect l="l" t="t" r="r" b="b"/>
            <a:pathLst>
              <a:path w="5977255" h="2128520">
                <a:moveTo>
                  <a:pt x="3638043" y="0"/>
                </a:moveTo>
                <a:lnTo>
                  <a:pt x="3594736" y="82"/>
                </a:lnTo>
                <a:lnTo>
                  <a:pt x="3551428" y="1167"/>
                </a:lnTo>
                <a:lnTo>
                  <a:pt x="3508121" y="3301"/>
                </a:lnTo>
                <a:lnTo>
                  <a:pt x="3464814" y="6533"/>
                </a:lnTo>
                <a:lnTo>
                  <a:pt x="3421507" y="10914"/>
                </a:lnTo>
                <a:lnTo>
                  <a:pt x="3378200" y="16490"/>
                </a:lnTo>
                <a:lnTo>
                  <a:pt x="3334893" y="23312"/>
                </a:lnTo>
                <a:lnTo>
                  <a:pt x="3291586" y="31428"/>
                </a:lnTo>
                <a:lnTo>
                  <a:pt x="3248279" y="40887"/>
                </a:lnTo>
                <a:lnTo>
                  <a:pt x="3204972" y="51737"/>
                </a:lnTo>
                <a:lnTo>
                  <a:pt x="3161665" y="64029"/>
                </a:lnTo>
                <a:lnTo>
                  <a:pt x="3118358" y="77809"/>
                </a:lnTo>
                <a:lnTo>
                  <a:pt x="3075051" y="93128"/>
                </a:lnTo>
                <a:lnTo>
                  <a:pt x="3031744" y="110033"/>
                </a:lnTo>
                <a:lnTo>
                  <a:pt x="2945124" y="147111"/>
                </a:lnTo>
                <a:lnTo>
                  <a:pt x="2901812" y="164012"/>
                </a:lnTo>
                <a:lnTo>
                  <a:pt x="2858500" y="179325"/>
                </a:lnTo>
                <a:lnTo>
                  <a:pt x="2815188" y="193101"/>
                </a:lnTo>
                <a:lnTo>
                  <a:pt x="2771876" y="205387"/>
                </a:lnTo>
                <a:lnTo>
                  <a:pt x="2728564" y="216233"/>
                </a:lnTo>
                <a:lnTo>
                  <a:pt x="2685253" y="225687"/>
                </a:lnTo>
                <a:lnTo>
                  <a:pt x="2641941" y="233799"/>
                </a:lnTo>
                <a:lnTo>
                  <a:pt x="2598630" y="240617"/>
                </a:lnTo>
                <a:lnTo>
                  <a:pt x="2555319" y="246189"/>
                </a:lnTo>
                <a:lnTo>
                  <a:pt x="2512007" y="250566"/>
                </a:lnTo>
                <a:lnTo>
                  <a:pt x="2468696" y="253795"/>
                </a:lnTo>
                <a:lnTo>
                  <a:pt x="2425386" y="255925"/>
                </a:lnTo>
                <a:lnTo>
                  <a:pt x="2382075" y="257006"/>
                </a:lnTo>
                <a:lnTo>
                  <a:pt x="2338764" y="257086"/>
                </a:lnTo>
                <a:lnTo>
                  <a:pt x="2295453" y="256213"/>
                </a:lnTo>
                <a:lnTo>
                  <a:pt x="2252143" y="254438"/>
                </a:lnTo>
                <a:lnTo>
                  <a:pt x="2208833" y="251808"/>
                </a:lnTo>
                <a:lnTo>
                  <a:pt x="2165522" y="248372"/>
                </a:lnTo>
                <a:lnTo>
                  <a:pt x="2122212" y="244180"/>
                </a:lnTo>
                <a:lnTo>
                  <a:pt x="2078902" y="239280"/>
                </a:lnTo>
                <a:lnTo>
                  <a:pt x="2035592" y="233720"/>
                </a:lnTo>
                <a:lnTo>
                  <a:pt x="1992281" y="227550"/>
                </a:lnTo>
                <a:lnTo>
                  <a:pt x="1948971" y="220819"/>
                </a:lnTo>
                <a:lnTo>
                  <a:pt x="1905661" y="213575"/>
                </a:lnTo>
                <a:lnTo>
                  <a:pt x="1862351" y="205868"/>
                </a:lnTo>
                <a:lnTo>
                  <a:pt x="1819042" y="197745"/>
                </a:lnTo>
                <a:lnTo>
                  <a:pt x="1775732" y="189256"/>
                </a:lnTo>
                <a:lnTo>
                  <a:pt x="1732422" y="180450"/>
                </a:lnTo>
                <a:lnTo>
                  <a:pt x="1645802" y="162082"/>
                </a:lnTo>
                <a:lnTo>
                  <a:pt x="1342634" y="94974"/>
                </a:lnTo>
                <a:lnTo>
                  <a:pt x="1256014" y="76607"/>
                </a:lnTo>
                <a:lnTo>
                  <a:pt x="1212704" y="67802"/>
                </a:lnTo>
                <a:lnTo>
                  <a:pt x="1169394" y="59314"/>
                </a:lnTo>
                <a:lnTo>
                  <a:pt x="1126085" y="51193"/>
                </a:lnTo>
                <a:lnTo>
                  <a:pt x="1082775" y="43487"/>
                </a:lnTo>
                <a:lnTo>
                  <a:pt x="1039465" y="36244"/>
                </a:lnTo>
                <a:lnTo>
                  <a:pt x="996155" y="29515"/>
                </a:lnTo>
                <a:lnTo>
                  <a:pt x="952844" y="23347"/>
                </a:lnTo>
                <a:lnTo>
                  <a:pt x="909534" y="17790"/>
                </a:lnTo>
                <a:lnTo>
                  <a:pt x="866224" y="12892"/>
                </a:lnTo>
                <a:lnTo>
                  <a:pt x="822914" y="8702"/>
                </a:lnTo>
                <a:lnTo>
                  <a:pt x="779603" y="5269"/>
                </a:lnTo>
                <a:lnTo>
                  <a:pt x="736293" y="2641"/>
                </a:lnTo>
                <a:lnTo>
                  <a:pt x="692983" y="869"/>
                </a:lnTo>
                <a:lnTo>
                  <a:pt x="649672" y="0"/>
                </a:lnTo>
                <a:lnTo>
                  <a:pt x="606361" y="82"/>
                </a:lnTo>
                <a:lnTo>
                  <a:pt x="563050" y="1167"/>
                </a:lnTo>
                <a:lnTo>
                  <a:pt x="519740" y="3301"/>
                </a:lnTo>
                <a:lnTo>
                  <a:pt x="476429" y="6533"/>
                </a:lnTo>
                <a:lnTo>
                  <a:pt x="433117" y="10914"/>
                </a:lnTo>
                <a:lnTo>
                  <a:pt x="389806" y="16490"/>
                </a:lnTo>
                <a:lnTo>
                  <a:pt x="346495" y="23312"/>
                </a:lnTo>
                <a:lnTo>
                  <a:pt x="303183" y="31428"/>
                </a:lnTo>
                <a:lnTo>
                  <a:pt x="259872" y="40887"/>
                </a:lnTo>
                <a:lnTo>
                  <a:pt x="216560" y="51737"/>
                </a:lnTo>
                <a:lnTo>
                  <a:pt x="173248" y="64029"/>
                </a:lnTo>
                <a:lnTo>
                  <a:pt x="129936" y="77809"/>
                </a:lnTo>
                <a:lnTo>
                  <a:pt x="86624" y="93128"/>
                </a:lnTo>
                <a:lnTo>
                  <a:pt x="43312" y="110033"/>
                </a:lnTo>
                <a:lnTo>
                  <a:pt x="0" y="128575"/>
                </a:lnTo>
                <a:lnTo>
                  <a:pt x="0" y="1999793"/>
                </a:lnTo>
                <a:lnTo>
                  <a:pt x="43312" y="1981251"/>
                </a:lnTo>
                <a:lnTo>
                  <a:pt x="86624" y="1964346"/>
                </a:lnTo>
                <a:lnTo>
                  <a:pt x="129936" y="1949027"/>
                </a:lnTo>
                <a:lnTo>
                  <a:pt x="173248" y="1935247"/>
                </a:lnTo>
                <a:lnTo>
                  <a:pt x="216560" y="1922955"/>
                </a:lnTo>
                <a:lnTo>
                  <a:pt x="259872" y="1912105"/>
                </a:lnTo>
                <a:lnTo>
                  <a:pt x="303183" y="1902646"/>
                </a:lnTo>
                <a:lnTo>
                  <a:pt x="346495" y="1894530"/>
                </a:lnTo>
                <a:lnTo>
                  <a:pt x="389806" y="1887708"/>
                </a:lnTo>
                <a:lnTo>
                  <a:pt x="433117" y="1882132"/>
                </a:lnTo>
                <a:lnTo>
                  <a:pt x="476429" y="1877751"/>
                </a:lnTo>
                <a:lnTo>
                  <a:pt x="519740" y="1874519"/>
                </a:lnTo>
                <a:lnTo>
                  <a:pt x="563050" y="1872385"/>
                </a:lnTo>
                <a:lnTo>
                  <a:pt x="606361" y="1871300"/>
                </a:lnTo>
                <a:lnTo>
                  <a:pt x="649672" y="1871218"/>
                </a:lnTo>
                <a:lnTo>
                  <a:pt x="692983" y="1872087"/>
                </a:lnTo>
                <a:lnTo>
                  <a:pt x="736293" y="1873859"/>
                </a:lnTo>
                <a:lnTo>
                  <a:pt x="779603" y="1876487"/>
                </a:lnTo>
                <a:lnTo>
                  <a:pt x="822914" y="1879920"/>
                </a:lnTo>
                <a:lnTo>
                  <a:pt x="866224" y="1884110"/>
                </a:lnTo>
                <a:lnTo>
                  <a:pt x="909534" y="1889008"/>
                </a:lnTo>
                <a:lnTo>
                  <a:pt x="952844" y="1894565"/>
                </a:lnTo>
                <a:lnTo>
                  <a:pt x="996155" y="1900733"/>
                </a:lnTo>
                <a:lnTo>
                  <a:pt x="1039465" y="1907462"/>
                </a:lnTo>
                <a:lnTo>
                  <a:pt x="1082775" y="1914705"/>
                </a:lnTo>
                <a:lnTo>
                  <a:pt x="1126085" y="1922411"/>
                </a:lnTo>
                <a:lnTo>
                  <a:pt x="1169394" y="1930532"/>
                </a:lnTo>
                <a:lnTo>
                  <a:pt x="1212704" y="1939020"/>
                </a:lnTo>
                <a:lnTo>
                  <a:pt x="1256014" y="1947825"/>
                </a:lnTo>
                <a:lnTo>
                  <a:pt x="1342634" y="1966192"/>
                </a:lnTo>
                <a:lnTo>
                  <a:pt x="1645802" y="2033300"/>
                </a:lnTo>
                <a:lnTo>
                  <a:pt x="1732422" y="2051668"/>
                </a:lnTo>
                <a:lnTo>
                  <a:pt x="1775732" y="2060474"/>
                </a:lnTo>
                <a:lnTo>
                  <a:pt x="1819042" y="2068963"/>
                </a:lnTo>
                <a:lnTo>
                  <a:pt x="1862351" y="2077086"/>
                </a:lnTo>
                <a:lnTo>
                  <a:pt x="1905661" y="2084793"/>
                </a:lnTo>
                <a:lnTo>
                  <a:pt x="1948971" y="2092037"/>
                </a:lnTo>
                <a:lnTo>
                  <a:pt x="1992281" y="2098768"/>
                </a:lnTo>
                <a:lnTo>
                  <a:pt x="2035592" y="2104938"/>
                </a:lnTo>
                <a:lnTo>
                  <a:pt x="2078902" y="2110498"/>
                </a:lnTo>
                <a:lnTo>
                  <a:pt x="2122212" y="2115398"/>
                </a:lnTo>
                <a:lnTo>
                  <a:pt x="2165522" y="2119590"/>
                </a:lnTo>
                <a:lnTo>
                  <a:pt x="2208833" y="2123026"/>
                </a:lnTo>
                <a:lnTo>
                  <a:pt x="2252143" y="2125656"/>
                </a:lnTo>
                <a:lnTo>
                  <a:pt x="2295453" y="2127431"/>
                </a:lnTo>
                <a:lnTo>
                  <a:pt x="2338764" y="2128304"/>
                </a:lnTo>
                <a:lnTo>
                  <a:pt x="2382075" y="2128224"/>
                </a:lnTo>
                <a:lnTo>
                  <a:pt x="2425386" y="2127143"/>
                </a:lnTo>
                <a:lnTo>
                  <a:pt x="2468696" y="2125013"/>
                </a:lnTo>
                <a:lnTo>
                  <a:pt x="2512007" y="2121784"/>
                </a:lnTo>
                <a:lnTo>
                  <a:pt x="2555319" y="2117407"/>
                </a:lnTo>
                <a:lnTo>
                  <a:pt x="2598630" y="2111835"/>
                </a:lnTo>
                <a:lnTo>
                  <a:pt x="2641941" y="2105017"/>
                </a:lnTo>
                <a:lnTo>
                  <a:pt x="2685253" y="2096905"/>
                </a:lnTo>
                <a:lnTo>
                  <a:pt x="2728564" y="2087451"/>
                </a:lnTo>
                <a:lnTo>
                  <a:pt x="2771876" y="2076605"/>
                </a:lnTo>
                <a:lnTo>
                  <a:pt x="2815188" y="2064319"/>
                </a:lnTo>
                <a:lnTo>
                  <a:pt x="2858500" y="2050543"/>
                </a:lnTo>
                <a:lnTo>
                  <a:pt x="2901812" y="2035230"/>
                </a:lnTo>
                <a:lnTo>
                  <a:pt x="2945124" y="2018329"/>
                </a:lnTo>
                <a:lnTo>
                  <a:pt x="3031744" y="1981251"/>
                </a:lnTo>
                <a:lnTo>
                  <a:pt x="3075051" y="1964346"/>
                </a:lnTo>
                <a:lnTo>
                  <a:pt x="3118358" y="1949027"/>
                </a:lnTo>
                <a:lnTo>
                  <a:pt x="3161665" y="1935247"/>
                </a:lnTo>
                <a:lnTo>
                  <a:pt x="3204972" y="1922955"/>
                </a:lnTo>
                <a:lnTo>
                  <a:pt x="3248279" y="1912105"/>
                </a:lnTo>
                <a:lnTo>
                  <a:pt x="3291586" y="1902646"/>
                </a:lnTo>
                <a:lnTo>
                  <a:pt x="3334893" y="1894530"/>
                </a:lnTo>
                <a:lnTo>
                  <a:pt x="3378200" y="1887708"/>
                </a:lnTo>
                <a:lnTo>
                  <a:pt x="3421507" y="1882132"/>
                </a:lnTo>
                <a:lnTo>
                  <a:pt x="3464814" y="1877751"/>
                </a:lnTo>
                <a:lnTo>
                  <a:pt x="3508121" y="1874519"/>
                </a:lnTo>
                <a:lnTo>
                  <a:pt x="3551428" y="1872385"/>
                </a:lnTo>
                <a:lnTo>
                  <a:pt x="3594736" y="1871300"/>
                </a:lnTo>
                <a:lnTo>
                  <a:pt x="3638043" y="1871218"/>
                </a:lnTo>
                <a:lnTo>
                  <a:pt x="3681350" y="1872087"/>
                </a:lnTo>
                <a:lnTo>
                  <a:pt x="3724657" y="1873859"/>
                </a:lnTo>
                <a:lnTo>
                  <a:pt x="3767965" y="1876487"/>
                </a:lnTo>
                <a:lnTo>
                  <a:pt x="3811272" y="1879920"/>
                </a:lnTo>
                <a:lnTo>
                  <a:pt x="3854580" y="1884110"/>
                </a:lnTo>
                <a:lnTo>
                  <a:pt x="3897887" y="1889008"/>
                </a:lnTo>
                <a:lnTo>
                  <a:pt x="3941195" y="1894565"/>
                </a:lnTo>
                <a:lnTo>
                  <a:pt x="3984502" y="1900733"/>
                </a:lnTo>
                <a:lnTo>
                  <a:pt x="4027810" y="1907462"/>
                </a:lnTo>
                <a:lnTo>
                  <a:pt x="4071118" y="1914705"/>
                </a:lnTo>
                <a:lnTo>
                  <a:pt x="4114425" y="1922411"/>
                </a:lnTo>
                <a:lnTo>
                  <a:pt x="4157733" y="1930532"/>
                </a:lnTo>
                <a:lnTo>
                  <a:pt x="4201041" y="1939020"/>
                </a:lnTo>
                <a:lnTo>
                  <a:pt x="4244349" y="1947825"/>
                </a:lnTo>
                <a:lnTo>
                  <a:pt x="4330965" y="1966192"/>
                </a:lnTo>
                <a:lnTo>
                  <a:pt x="4634124" y="2033300"/>
                </a:lnTo>
                <a:lnTo>
                  <a:pt x="4720741" y="2051668"/>
                </a:lnTo>
                <a:lnTo>
                  <a:pt x="4764050" y="2060474"/>
                </a:lnTo>
                <a:lnTo>
                  <a:pt x="4807359" y="2068963"/>
                </a:lnTo>
                <a:lnTo>
                  <a:pt x="4850668" y="2077086"/>
                </a:lnTo>
                <a:lnTo>
                  <a:pt x="4893977" y="2084793"/>
                </a:lnTo>
                <a:lnTo>
                  <a:pt x="4937287" y="2092037"/>
                </a:lnTo>
                <a:lnTo>
                  <a:pt x="4980596" y="2098768"/>
                </a:lnTo>
                <a:lnTo>
                  <a:pt x="5023906" y="2104938"/>
                </a:lnTo>
                <a:lnTo>
                  <a:pt x="5067215" y="2110498"/>
                </a:lnTo>
                <a:lnTo>
                  <a:pt x="5110525" y="2115398"/>
                </a:lnTo>
                <a:lnTo>
                  <a:pt x="5153835" y="2119590"/>
                </a:lnTo>
                <a:lnTo>
                  <a:pt x="5197145" y="2123026"/>
                </a:lnTo>
                <a:lnTo>
                  <a:pt x="5240455" y="2125656"/>
                </a:lnTo>
                <a:lnTo>
                  <a:pt x="5283765" y="2127431"/>
                </a:lnTo>
                <a:lnTo>
                  <a:pt x="5327075" y="2128304"/>
                </a:lnTo>
                <a:lnTo>
                  <a:pt x="5370386" y="2128224"/>
                </a:lnTo>
                <a:lnTo>
                  <a:pt x="5413696" y="2127143"/>
                </a:lnTo>
                <a:lnTo>
                  <a:pt x="5457007" y="2125013"/>
                </a:lnTo>
                <a:lnTo>
                  <a:pt x="5500318" y="2121784"/>
                </a:lnTo>
                <a:lnTo>
                  <a:pt x="5543629" y="2117407"/>
                </a:lnTo>
                <a:lnTo>
                  <a:pt x="5586940" y="2111835"/>
                </a:lnTo>
                <a:lnTo>
                  <a:pt x="5630251" y="2105017"/>
                </a:lnTo>
                <a:lnTo>
                  <a:pt x="5673563" y="2096905"/>
                </a:lnTo>
                <a:lnTo>
                  <a:pt x="5716874" y="2087451"/>
                </a:lnTo>
                <a:lnTo>
                  <a:pt x="5760186" y="2076605"/>
                </a:lnTo>
                <a:lnTo>
                  <a:pt x="5803498" y="2064319"/>
                </a:lnTo>
                <a:lnTo>
                  <a:pt x="5846810" y="2050543"/>
                </a:lnTo>
                <a:lnTo>
                  <a:pt x="5890122" y="2035230"/>
                </a:lnTo>
                <a:lnTo>
                  <a:pt x="5933434" y="2018329"/>
                </a:lnTo>
                <a:lnTo>
                  <a:pt x="5976747" y="1999793"/>
                </a:lnTo>
                <a:lnTo>
                  <a:pt x="5976747" y="128575"/>
                </a:lnTo>
                <a:lnTo>
                  <a:pt x="5933434" y="147111"/>
                </a:lnTo>
                <a:lnTo>
                  <a:pt x="5890122" y="164012"/>
                </a:lnTo>
                <a:lnTo>
                  <a:pt x="5846810" y="179325"/>
                </a:lnTo>
                <a:lnTo>
                  <a:pt x="5803498" y="193101"/>
                </a:lnTo>
                <a:lnTo>
                  <a:pt x="5760186" y="205387"/>
                </a:lnTo>
                <a:lnTo>
                  <a:pt x="5716874" y="216233"/>
                </a:lnTo>
                <a:lnTo>
                  <a:pt x="5673563" y="225687"/>
                </a:lnTo>
                <a:lnTo>
                  <a:pt x="5630251" y="233799"/>
                </a:lnTo>
                <a:lnTo>
                  <a:pt x="5586940" y="240617"/>
                </a:lnTo>
                <a:lnTo>
                  <a:pt x="5543629" y="246189"/>
                </a:lnTo>
                <a:lnTo>
                  <a:pt x="5500318" y="250566"/>
                </a:lnTo>
                <a:lnTo>
                  <a:pt x="5457007" y="253795"/>
                </a:lnTo>
                <a:lnTo>
                  <a:pt x="5413696" y="255925"/>
                </a:lnTo>
                <a:lnTo>
                  <a:pt x="5370386" y="257006"/>
                </a:lnTo>
                <a:lnTo>
                  <a:pt x="5327075" y="257086"/>
                </a:lnTo>
                <a:lnTo>
                  <a:pt x="5283765" y="256213"/>
                </a:lnTo>
                <a:lnTo>
                  <a:pt x="5240455" y="254438"/>
                </a:lnTo>
                <a:lnTo>
                  <a:pt x="5197145" y="251808"/>
                </a:lnTo>
                <a:lnTo>
                  <a:pt x="5153835" y="248372"/>
                </a:lnTo>
                <a:lnTo>
                  <a:pt x="5110525" y="244180"/>
                </a:lnTo>
                <a:lnTo>
                  <a:pt x="5067215" y="239280"/>
                </a:lnTo>
                <a:lnTo>
                  <a:pt x="5023906" y="233720"/>
                </a:lnTo>
                <a:lnTo>
                  <a:pt x="4980596" y="227550"/>
                </a:lnTo>
                <a:lnTo>
                  <a:pt x="4937287" y="220819"/>
                </a:lnTo>
                <a:lnTo>
                  <a:pt x="4893977" y="213575"/>
                </a:lnTo>
                <a:lnTo>
                  <a:pt x="4850668" y="205868"/>
                </a:lnTo>
                <a:lnTo>
                  <a:pt x="4807359" y="197745"/>
                </a:lnTo>
                <a:lnTo>
                  <a:pt x="4764050" y="189256"/>
                </a:lnTo>
                <a:lnTo>
                  <a:pt x="4720741" y="180450"/>
                </a:lnTo>
                <a:lnTo>
                  <a:pt x="4634124" y="162082"/>
                </a:lnTo>
                <a:lnTo>
                  <a:pt x="4330965" y="94974"/>
                </a:lnTo>
                <a:lnTo>
                  <a:pt x="4244349" y="76607"/>
                </a:lnTo>
                <a:lnTo>
                  <a:pt x="4201041" y="67802"/>
                </a:lnTo>
                <a:lnTo>
                  <a:pt x="4157733" y="59314"/>
                </a:lnTo>
                <a:lnTo>
                  <a:pt x="4114425" y="51193"/>
                </a:lnTo>
                <a:lnTo>
                  <a:pt x="4071118" y="43487"/>
                </a:lnTo>
                <a:lnTo>
                  <a:pt x="4027810" y="36244"/>
                </a:lnTo>
                <a:lnTo>
                  <a:pt x="3984502" y="29515"/>
                </a:lnTo>
                <a:lnTo>
                  <a:pt x="3941195" y="23347"/>
                </a:lnTo>
                <a:lnTo>
                  <a:pt x="3897887" y="17790"/>
                </a:lnTo>
                <a:lnTo>
                  <a:pt x="3854580" y="12892"/>
                </a:lnTo>
                <a:lnTo>
                  <a:pt x="3811272" y="8702"/>
                </a:lnTo>
                <a:lnTo>
                  <a:pt x="3767965" y="5269"/>
                </a:lnTo>
                <a:lnTo>
                  <a:pt x="3724657" y="2641"/>
                </a:lnTo>
                <a:lnTo>
                  <a:pt x="3681350" y="869"/>
                </a:lnTo>
                <a:lnTo>
                  <a:pt x="363804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47622" y="2065984"/>
            <a:ext cx="5977255" cy="2128520"/>
          </a:xfrm>
          <a:custGeom>
            <a:avLst/>
            <a:gdLst/>
            <a:ahLst/>
            <a:cxnLst/>
            <a:rect l="l" t="t" r="r" b="b"/>
            <a:pathLst>
              <a:path w="5977255" h="2128520">
                <a:moveTo>
                  <a:pt x="0" y="128575"/>
                </a:moveTo>
                <a:lnTo>
                  <a:pt x="43312" y="110033"/>
                </a:lnTo>
                <a:lnTo>
                  <a:pt x="86624" y="93128"/>
                </a:lnTo>
                <a:lnTo>
                  <a:pt x="129936" y="77809"/>
                </a:lnTo>
                <a:lnTo>
                  <a:pt x="173248" y="64029"/>
                </a:lnTo>
                <a:lnTo>
                  <a:pt x="216560" y="51737"/>
                </a:lnTo>
                <a:lnTo>
                  <a:pt x="259872" y="40887"/>
                </a:lnTo>
                <a:lnTo>
                  <a:pt x="303183" y="31428"/>
                </a:lnTo>
                <a:lnTo>
                  <a:pt x="346495" y="23312"/>
                </a:lnTo>
                <a:lnTo>
                  <a:pt x="389806" y="16490"/>
                </a:lnTo>
                <a:lnTo>
                  <a:pt x="433117" y="10914"/>
                </a:lnTo>
                <a:lnTo>
                  <a:pt x="476429" y="6533"/>
                </a:lnTo>
                <a:lnTo>
                  <a:pt x="519740" y="3301"/>
                </a:lnTo>
                <a:lnTo>
                  <a:pt x="563050" y="1167"/>
                </a:lnTo>
                <a:lnTo>
                  <a:pt x="606361" y="82"/>
                </a:lnTo>
                <a:lnTo>
                  <a:pt x="649672" y="0"/>
                </a:lnTo>
                <a:lnTo>
                  <a:pt x="692983" y="869"/>
                </a:lnTo>
                <a:lnTo>
                  <a:pt x="736293" y="2641"/>
                </a:lnTo>
                <a:lnTo>
                  <a:pt x="779603" y="5269"/>
                </a:lnTo>
                <a:lnTo>
                  <a:pt x="822914" y="8702"/>
                </a:lnTo>
                <a:lnTo>
                  <a:pt x="866224" y="12892"/>
                </a:lnTo>
                <a:lnTo>
                  <a:pt x="909534" y="17790"/>
                </a:lnTo>
                <a:lnTo>
                  <a:pt x="952844" y="23347"/>
                </a:lnTo>
                <a:lnTo>
                  <a:pt x="996155" y="29515"/>
                </a:lnTo>
                <a:lnTo>
                  <a:pt x="1039465" y="36244"/>
                </a:lnTo>
                <a:lnTo>
                  <a:pt x="1082775" y="43487"/>
                </a:lnTo>
                <a:lnTo>
                  <a:pt x="1126085" y="51193"/>
                </a:lnTo>
                <a:lnTo>
                  <a:pt x="1169394" y="59314"/>
                </a:lnTo>
                <a:lnTo>
                  <a:pt x="1212704" y="67802"/>
                </a:lnTo>
                <a:lnTo>
                  <a:pt x="1256014" y="76607"/>
                </a:lnTo>
                <a:lnTo>
                  <a:pt x="1299324" y="85681"/>
                </a:lnTo>
                <a:lnTo>
                  <a:pt x="1342634" y="94974"/>
                </a:lnTo>
                <a:lnTo>
                  <a:pt x="1385944" y="104439"/>
                </a:lnTo>
                <a:lnTo>
                  <a:pt x="1429253" y="114025"/>
                </a:lnTo>
                <a:lnTo>
                  <a:pt x="1472563" y="123685"/>
                </a:lnTo>
                <a:lnTo>
                  <a:pt x="1515873" y="133370"/>
                </a:lnTo>
                <a:lnTo>
                  <a:pt x="1559183" y="143030"/>
                </a:lnTo>
                <a:lnTo>
                  <a:pt x="1602492" y="152617"/>
                </a:lnTo>
                <a:lnTo>
                  <a:pt x="1645802" y="162082"/>
                </a:lnTo>
                <a:lnTo>
                  <a:pt x="1689112" y="171376"/>
                </a:lnTo>
                <a:lnTo>
                  <a:pt x="1732422" y="180450"/>
                </a:lnTo>
                <a:lnTo>
                  <a:pt x="1775732" y="189256"/>
                </a:lnTo>
                <a:lnTo>
                  <a:pt x="1819042" y="197745"/>
                </a:lnTo>
                <a:lnTo>
                  <a:pt x="1862351" y="205868"/>
                </a:lnTo>
                <a:lnTo>
                  <a:pt x="1905661" y="213575"/>
                </a:lnTo>
                <a:lnTo>
                  <a:pt x="1948971" y="220819"/>
                </a:lnTo>
                <a:lnTo>
                  <a:pt x="1992281" y="227550"/>
                </a:lnTo>
                <a:lnTo>
                  <a:pt x="2035592" y="233720"/>
                </a:lnTo>
                <a:lnTo>
                  <a:pt x="2078902" y="239280"/>
                </a:lnTo>
                <a:lnTo>
                  <a:pt x="2122212" y="244180"/>
                </a:lnTo>
                <a:lnTo>
                  <a:pt x="2165522" y="248372"/>
                </a:lnTo>
                <a:lnTo>
                  <a:pt x="2208833" y="251808"/>
                </a:lnTo>
                <a:lnTo>
                  <a:pt x="2252143" y="254438"/>
                </a:lnTo>
                <a:lnTo>
                  <a:pt x="2295453" y="256213"/>
                </a:lnTo>
                <a:lnTo>
                  <a:pt x="2338764" y="257086"/>
                </a:lnTo>
                <a:lnTo>
                  <a:pt x="2382075" y="257006"/>
                </a:lnTo>
                <a:lnTo>
                  <a:pt x="2425386" y="255925"/>
                </a:lnTo>
                <a:lnTo>
                  <a:pt x="2468696" y="253795"/>
                </a:lnTo>
                <a:lnTo>
                  <a:pt x="2512007" y="250566"/>
                </a:lnTo>
                <a:lnTo>
                  <a:pt x="2555319" y="246189"/>
                </a:lnTo>
                <a:lnTo>
                  <a:pt x="2598630" y="240617"/>
                </a:lnTo>
                <a:lnTo>
                  <a:pt x="2641941" y="233799"/>
                </a:lnTo>
                <a:lnTo>
                  <a:pt x="2685253" y="225687"/>
                </a:lnTo>
                <a:lnTo>
                  <a:pt x="2728564" y="216233"/>
                </a:lnTo>
                <a:lnTo>
                  <a:pt x="2771876" y="205387"/>
                </a:lnTo>
                <a:lnTo>
                  <a:pt x="2815188" y="193101"/>
                </a:lnTo>
                <a:lnTo>
                  <a:pt x="2858500" y="179325"/>
                </a:lnTo>
                <a:lnTo>
                  <a:pt x="2901812" y="164012"/>
                </a:lnTo>
                <a:lnTo>
                  <a:pt x="2945124" y="147111"/>
                </a:lnTo>
                <a:lnTo>
                  <a:pt x="2988437" y="128575"/>
                </a:lnTo>
                <a:lnTo>
                  <a:pt x="3031744" y="110033"/>
                </a:lnTo>
                <a:lnTo>
                  <a:pt x="3075051" y="93128"/>
                </a:lnTo>
                <a:lnTo>
                  <a:pt x="3118358" y="77809"/>
                </a:lnTo>
                <a:lnTo>
                  <a:pt x="3161665" y="64029"/>
                </a:lnTo>
                <a:lnTo>
                  <a:pt x="3204972" y="51737"/>
                </a:lnTo>
                <a:lnTo>
                  <a:pt x="3248279" y="40887"/>
                </a:lnTo>
                <a:lnTo>
                  <a:pt x="3291586" y="31428"/>
                </a:lnTo>
                <a:lnTo>
                  <a:pt x="3334893" y="23312"/>
                </a:lnTo>
                <a:lnTo>
                  <a:pt x="3378200" y="16490"/>
                </a:lnTo>
                <a:lnTo>
                  <a:pt x="3421507" y="10914"/>
                </a:lnTo>
                <a:lnTo>
                  <a:pt x="3464814" y="6533"/>
                </a:lnTo>
                <a:lnTo>
                  <a:pt x="3508121" y="3301"/>
                </a:lnTo>
                <a:lnTo>
                  <a:pt x="3551428" y="1167"/>
                </a:lnTo>
                <a:lnTo>
                  <a:pt x="3594736" y="82"/>
                </a:lnTo>
                <a:lnTo>
                  <a:pt x="3638043" y="0"/>
                </a:lnTo>
                <a:lnTo>
                  <a:pt x="3681350" y="869"/>
                </a:lnTo>
                <a:lnTo>
                  <a:pt x="3724657" y="2641"/>
                </a:lnTo>
                <a:lnTo>
                  <a:pt x="3767965" y="5269"/>
                </a:lnTo>
                <a:lnTo>
                  <a:pt x="3811272" y="8702"/>
                </a:lnTo>
                <a:lnTo>
                  <a:pt x="3854580" y="12892"/>
                </a:lnTo>
                <a:lnTo>
                  <a:pt x="3897887" y="17790"/>
                </a:lnTo>
                <a:lnTo>
                  <a:pt x="3941195" y="23347"/>
                </a:lnTo>
                <a:lnTo>
                  <a:pt x="3984502" y="29515"/>
                </a:lnTo>
                <a:lnTo>
                  <a:pt x="4027810" y="36244"/>
                </a:lnTo>
                <a:lnTo>
                  <a:pt x="4071118" y="43487"/>
                </a:lnTo>
                <a:lnTo>
                  <a:pt x="4114425" y="51193"/>
                </a:lnTo>
                <a:lnTo>
                  <a:pt x="4157733" y="59314"/>
                </a:lnTo>
                <a:lnTo>
                  <a:pt x="4201041" y="67802"/>
                </a:lnTo>
                <a:lnTo>
                  <a:pt x="4244349" y="76607"/>
                </a:lnTo>
                <a:lnTo>
                  <a:pt x="4287657" y="85681"/>
                </a:lnTo>
                <a:lnTo>
                  <a:pt x="4330965" y="94974"/>
                </a:lnTo>
                <a:lnTo>
                  <a:pt x="4374273" y="104439"/>
                </a:lnTo>
                <a:lnTo>
                  <a:pt x="4417581" y="114025"/>
                </a:lnTo>
                <a:lnTo>
                  <a:pt x="4460890" y="123685"/>
                </a:lnTo>
                <a:lnTo>
                  <a:pt x="4504198" y="133370"/>
                </a:lnTo>
                <a:lnTo>
                  <a:pt x="4547507" y="143030"/>
                </a:lnTo>
                <a:lnTo>
                  <a:pt x="4590815" y="152617"/>
                </a:lnTo>
                <a:lnTo>
                  <a:pt x="4634124" y="162082"/>
                </a:lnTo>
                <a:lnTo>
                  <a:pt x="4677432" y="171376"/>
                </a:lnTo>
                <a:lnTo>
                  <a:pt x="4720741" y="180450"/>
                </a:lnTo>
                <a:lnTo>
                  <a:pt x="4764050" y="189256"/>
                </a:lnTo>
                <a:lnTo>
                  <a:pt x="4807359" y="197745"/>
                </a:lnTo>
                <a:lnTo>
                  <a:pt x="4850668" y="205868"/>
                </a:lnTo>
                <a:lnTo>
                  <a:pt x="4893977" y="213575"/>
                </a:lnTo>
                <a:lnTo>
                  <a:pt x="4937287" y="220819"/>
                </a:lnTo>
                <a:lnTo>
                  <a:pt x="4980596" y="227550"/>
                </a:lnTo>
                <a:lnTo>
                  <a:pt x="5023906" y="233720"/>
                </a:lnTo>
                <a:lnTo>
                  <a:pt x="5067215" y="239280"/>
                </a:lnTo>
                <a:lnTo>
                  <a:pt x="5110525" y="244180"/>
                </a:lnTo>
                <a:lnTo>
                  <a:pt x="5153835" y="248372"/>
                </a:lnTo>
                <a:lnTo>
                  <a:pt x="5197145" y="251808"/>
                </a:lnTo>
                <a:lnTo>
                  <a:pt x="5240455" y="254438"/>
                </a:lnTo>
                <a:lnTo>
                  <a:pt x="5283765" y="256213"/>
                </a:lnTo>
                <a:lnTo>
                  <a:pt x="5327075" y="257086"/>
                </a:lnTo>
                <a:lnTo>
                  <a:pt x="5370386" y="257006"/>
                </a:lnTo>
                <a:lnTo>
                  <a:pt x="5413696" y="255925"/>
                </a:lnTo>
                <a:lnTo>
                  <a:pt x="5457007" y="253795"/>
                </a:lnTo>
                <a:lnTo>
                  <a:pt x="5500318" y="250566"/>
                </a:lnTo>
                <a:lnTo>
                  <a:pt x="5543629" y="246189"/>
                </a:lnTo>
                <a:lnTo>
                  <a:pt x="5586940" y="240617"/>
                </a:lnTo>
                <a:lnTo>
                  <a:pt x="5630251" y="233799"/>
                </a:lnTo>
                <a:lnTo>
                  <a:pt x="5673563" y="225687"/>
                </a:lnTo>
                <a:lnTo>
                  <a:pt x="5716874" y="216233"/>
                </a:lnTo>
                <a:lnTo>
                  <a:pt x="5760186" y="205387"/>
                </a:lnTo>
                <a:lnTo>
                  <a:pt x="5803498" y="193101"/>
                </a:lnTo>
                <a:lnTo>
                  <a:pt x="5846810" y="179325"/>
                </a:lnTo>
                <a:lnTo>
                  <a:pt x="5890122" y="164012"/>
                </a:lnTo>
                <a:lnTo>
                  <a:pt x="5933434" y="147111"/>
                </a:lnTo>
                <a:lnTo>
                  <a:pt x="5976747" y="128575"/>
                </a:lnTo>
                <a:lnTo>
                  <a:pt x="5976747" y="1999793"/>
                </a:lnTo>
                <a:lnTo>
                  <a:pt x="5933434" y="2018329"/>
                </a:lnTo>
                <a:lnTo>
                  <a:pt x="5890122" y="2035230"/>
                </a:lnTo>
                <a:lnTo>
                  <a:pt x="5846810" y="2050543"/>
                </a:lnTo>
                <a:lnTo>
                  <a:pt x="5803498" y="2064319"/>
                </a:lnTo>
                <a:lnTo>
                  <a:pt x="5760186" y="2076605"/>
                </a:lnTo>
                <a:lnTo>
                  <a:pt x="5716874" y="2087451"/>
                </a:lnTo>
                <a:lnTo>
                  <a:pt x="5673563" y="2096905"/>
                </a:lnTo>
                <a:lnTo>
                  <a:pt x="5630251" y="2105017"/>
                </a:lnTo>
                <a:lnTo>
                  <a:pt x="5586940" y="2111835"/>
                </a:lnTo>
                <a:lnTo>
                  <a:pt x="5543629" y="2117407"/>
                </a:lnTo>
                <a:lnTo>
                  <a:pt x="5500318" y="2121784"/>
                </a:lnTo>
                <a:lnTo>
                  <a:pt x="5457007" y="2125013"/>
                </a:lnTo>
                <a:lnTo>
                  <a:pt x="5413696" y="2127143"/>
                </a:lnTo>
                <a:lnTo>
                  <a:pt x="5370386" y="2128224"/>
                </a:lnTo>
                <a:lnTo>
                  <a:pt x="5327075" y="2128304"/>
                </a:lnTo>
                <a:lnTo>
                  <a:pt x="5283765" y="2127431"/>
                </a:lnTo>
                <a:lnTo>
                  <a:pt x="5240455" y="2125656"/>
                </a:lnTo>
                <a:lnTo>
                  <a:pt x="5197145" y="2123026"/>
                </a:lnTo>
                <a:lnTo>
                  <a:pt x="5153835" y="2119590"/>
                </a:lnTo>
                <a:lnTo>
                  <a:pt x="5110525" y="2115398"/>
                </a:lnTo>
                <a:lnTo>
                  <a:pt x="5067215" y="2110498"/>
                </a:lnTo>
                <a:lnTo>
                  <a:pt x="5023906" y="2104938"/>
                </a:lnTo>
                <a:lnTo>
                  <a:pt x="4980596" y="2098768"/>
                </a:lnTo>
                <a:lnTo>
                  <a:pt x="4937287" y="2092037"/>
                </a:lnTo>
                <a:lnTo>
                  <a:pt x="4893977" y="2084793"/>
                </a:lnTo>
                <a:lnTo>
                  <a:pt x="4850668" y="2077086"/>
                </a:lnTo>
                <a:lnTo>
                  <a:pt x="4807359" y="2068963"/>
                </a:lnTo>
                <a:lnTo>
                  <a:pt x="4764050" y="2060474"/>
                </a:lnTo>
                <a:lnTo>
                  <a:pt x="4720741" y="2051668"/>
                </a:lnTo>
                <a:lnTo>
                  <a:pt x="4677432" y="2042594"/>
                </a:lnTo>
                <a:lnTo>
                  <a:pt x="4634124" y="2033300"/>
                </a:lnTo>
                <a:lnTo>
                  <a:pt x="4590815" y="2023835"/>
                </a:lnTo>
                <a:lnTo>
                  <a:pt x="4547507" y="2014248"/>
                </a:lnTo>
                <a:lnTo>
                  <a:pt x="4504198" y="2004588"/>
                </a:lnTo>
                <a:lnTo>
                  <a:pt x="4460890" y="1994903"/>
                </a:lnTo>
                <a:lnTo>
                  <a:pt x="4417581" y="1985243"/>
                </a:lnTo>
                <a:lnTo>
                  <a:pt x="4374273" y="1975657"/>
                </a:lnTo>
                <a:lnTo>
                  <a:pt x="4330965" y="1966192"/>
                </a:lnTo>
                <a:lnTo>
                  <a:pt x="4287657" y="1956899"/>
                </a:lnTo>
                <a:lnTo>
                  <a:pt x="4244349" y="1947825"/>
                </a:lnTo>
                <a:lnTo>
                  <a:pt x="4201041" y="1939020"/>
                </a:lnTo>
                <a:lnTo>
                  <a:pt x="4157733" y="1930532"/>
                </a:lnTo>
                <a:lnTo>
                  <a:pt x="4114425" y="1922411"/>
                </a:lnTo>
                <a:lnTo>
                  <a:pt x="4071118" y="1914705"/>
                </a:lnTo>
                <a:lnTo>
                  <a:pt x="4027810" y="1907462"/>
                </a:lnTo>
                <a:lnTo>
                  <a:pt x="3984502" y="1900733"/>
                </a:lnTo>
                <a:lnTo>
                  <a:pt x="3941195" y="1894565"/>
                </a:lnTo>
                <a:lnTo>
                  <a:pt x="3897887" y="1889008"/>
                </a:lnTo>
                <a:lnTo>
                  <a:pt x="3854580" y="1884110"/>
                </a:lnTo>
                <a:lnTo>
                  <a:pt x="3811272" y="1879920"/>
                </a:lnTo>
                <a:lnTo>
                  <a:pt x="3767965" y="1876487"/>
                </a:lnTo>
                <a:lnTo>
                  <a:pt x="3724657" y="1873859"/>
                </a:lnTo>
                <a:lnTo>
                  <a:pt x="3681350" y="1872087"/>
                </a:lnTo>
                <a:lnTo>
                  <a:pt x="3638043" y="1871218"/>
                </a:lnTo>
                <a:lnTo>
                  <a:pt x="3594736" y="1871300"/>
                </a:lnTo>
                <a:lnTo>
                  <a:pt x="3551428" y="1872385"/>
                </a:lnTo>
                <a:lnTo>
                  <a:pt x="3508121" y="1874519"/>
                </a:lnTo>
                <a:lnTo>
                  <a:pt x="3464814" y="1877751"/>
                </a:lnTo>
                <a:lnTo>
                  <a:pt x="3421507" y="1882132"/>
                </a:lnTo>
                <a:lnTo>
                  <a:pt x="3378200" y="1887708"/>
                </a:lnTo>
                <a:lnTo>
                  <a:pt x="3334893" y="1894530"/>
                </a:lnTo>
                <a:lnTo>
                  <a:pt x="3291586" y="1902646"/>
                </a:lnTo>
                <a:lnTo>
                  <a:pt x="3248279" y="1912105"/>
                </a:lnTo>
                <a:lnTo>
                  <a:pt x="3204972" y="1922955"/>
                </a:lnTo>
                <a:lnTo>
                  <a:pt x="3161665" y="1935247"/>
                </a:lnTo>
                <a:lnTo>
                  <a:pt x="3118358" y="1949027"/>
                </a:lnTo>
                <a:lnTo>
                  <a:pt x="3075051" y="1964346"/>
                </a:lnTo>
                <a:lnTo>
                  <a:pt x="3031744" y="1981251"/>
                </a:lnTo>
                <a:lnTo>
                  <a:pt x="2988437" y="1999793"/>
                </a:lnTo>
                <a:lnTo>
                  <a:pt x="2945124" y="2018329"/>
                </a:lnTo>
                <a:lnTo>
                  <a:pt x="2901812" y="2035230"/>
                </a:lnTo>
                <a:lnTo>
                  <a:pt x="2858500" y="2050543"/>
                </a:lnTo>
                <a:lnTo>
                  <a:pt x="2815188" y="2064319"/>
                </a:lnTo>
                <a:lnTo>
                  <a:pt x="2771876" y="2076605"/>
                </a:lnTo>
                <a:lnTo>
                  <a:pt x="2728564" y="2087451"/>
                </a:lnTo>
                <a:lnTo>
                  <a:pt x="2685253" y="2096905"/>
                </a:lnTo>
                <a:lnTo>
                  <a:pt x="2641941" y="2105017"/>
                </a:lnTo>
                <a:lnTo>
                  <a:pt x="2598630" y="2111835"/>
                </a:lnTo>
                <a:lnTo>
                  <a:pt x="2555319" y="2117407"/>
                </a:lnTo>
                <a:lnTo>
                  <a:pt x="2512007" y="2121784"/>
                </a:lnTo>
                <a:lnTo>
                  <a:pt x="2468696" y="2125013"/>
                </a:lnTo>
                <a:lnTo>
                  <a:pt x="2425386" y="2127143"/>
                </a:lnTo>
                <a:lnTo>
                  <a:pt x="2382075" y="2128224"/>
                </a:lnTo>
                <a:lnTo>
                  <a:pt x="2338764" y="2128304"/>
                </a:lnTo>
                <a:lnTo>
                  <a:pt x="2295453" y="2127431"/>
                </a:lnTo>
                <a:lnTo>
                  <a:pt x="2252143" y="2125656"/>
                </a:lnTo>
                <a:lnTo>
                  <a:pt x="2208833" y="2123026"/>
                </a:lnTo>
                <a:lnTo>
                  <a:pt x="2165522" y="2119590"/>
                </a:lnTo>
                <a:lnTo>
                  <a:pt x="2122212" y="2115398"/>
                </a:lnTo>
                <a:lnTo>
                  <a:pt x="2078902" y="2110498"/>
                </a:lnTo>
                <a:lnTo>
                  <a:pt x="2035592" y="2104938"/>
                </a:lnTo>
                <a:lnTo>
                  <a:pt x="1992281" y="2098768"/>
                </a:lnTo>
                <a:lnTo>
                  <a:pt x="1948971" y="2092037"/>
                </a:lnTo>
                <a:lnTo>
                  <a:pt x="1905661" y="2084793"/>
                </a:lnTo>
                <a:lnTo>
                  <a:pt x="1862351" y="2077086"/>
                </a:lnTo>
                <a:lnTo>
                  <a:pt x="1819042" y="2068963"/>
                </a:lnTo>
                <a:lnTo>
                  <a:pt x="1775732" y="2060474"/>
                </a:lnTo>
                <a:lnTo>
                  <a:pt x="1732422" y="2051668"/>
                </a:lnTo>
                <a:lnTo>
                  <a:pt x="1689112" y="2042594"/>
                </a:lnTo>
                <a:lnTo>
                  <a:pt x="1645802" y="2033300"/>
                </a:lnTo>
                <a:lnTo>
                  <a:pt x="1602492" y="2023835"/>
                </a:lnTo>
                <a:lnTo>
                  <a:pt x="1559183" y="2014248"/>
                </a:lnTo>
                <a:lnTo>
                  <a:pt x="1515873" y="2004588"/>
                </a:lnTo>
                <a:lnTo>
                  <a:pt x="1472563" y="1994903"/>
                </a:lnTo>
                <a:lnTo>
                  <a:pt x="1429253" y="1985243"/>
                </a:lnTo>
                <a:lnTo>
                  <a:pt x="1385944" y="1975657"/>
                </a:lnTo>
                <a:lnTo>
                  <a:pt x="1342634" y="1966192"/>
                </a:lnTo>
                <a:lnTo>
                  <a:pt x="1299324" y="1956899"/>
                </a:lnTo>
                <a:lnTo>
                  <a:pt x="1256014" y="1947825"/>
                </a:lnTo>
                <a:lnTo>
                  <a:pt x="1212704" y="1939020"/>
                </a:lnTo>
                <a:lnTo>
                  <a:pt x="1169394" y="1930532"/>
                </a:lnTo>
                <a:lnTo>
                  <a:pt x="1126085" y="1922411"/>
                </a:lnTo>
                <a:lnTo>
                  <a:pt x="1082775" y="1914705"/>
                </a:lnTo>
                <a:lnTo>
                  <a:pt x="1039465" y="1907462"/>
                </a:lnTo>
                <a:lnTo>
                  <a:pt x="996155" y="1900733"/>
                </a:lnTo>
                <a:lnTo>
                  <a:pt x="952844" y="1894565"/>
                </a:lnTo>
                <a:lnTo>
                  <a:pt x="909534" y="1889008"/>
                </a:lnTo>
                <a:lnTo>
                  <a:pt x="866224" y="1884110"/>
                </a:lnTo>
                <a:lnTo>
                  <a:pt x="822914" y="1879920"/>
                </a:lnTo>
                <a:lnTo>
                  <a:pt x="779603" y="1876487"/>
                </a:lnTo>
                <a:lnTo>
                  <a:pt x="736293" y="1873859"/>
                </a:lnTo>
                <a:lnTo>
                  <a:pt x="692983" y="1872087"/>
                </a:lnTo>
                <a:lnTo>
                  <a:pt x="649672" y="1871218"/>
                </a:lnTo>
                <a:lnTo>
                  <a:pt x="606361" y="1871300"/>
                </a:lnTo>
                <a:lnTo>
                  <a:pt x="563050" y="1872385"/>
                </a:lnTo>
                <a:lnTo>
                  <a:pt x="519740" y="1874519"/>
                </a:lnTo>
                <a:lnTo>
                  <a:pt x="476429" y="1877751"/>
                </a:lnTo>
                <a:lnTo>
                  <a:pt x="433117" y="1882132"/>
                </a:lnTo>
                <a:lnTo>
                  <a:pt x="389806" y="1887708"/>
                </a:lnTo>
                <a:lnTo>
                  <a:pt x="346495" y="1894530"/>
                </a:lnTo>
                <a:lnTo>
                  <a:pt x="303183" y="1902646"/>
                </a:lnTo>
                <a:lnTo>
                  <a:pt x="259872" y="1912105"/>
                </a:lnTo>
                <a:lnTo>
                  <a:pt x="216560" y="1922955"/>
                </a:lnTo>
                <a:lnTo>
                  <a:pt x="173248" y="1935247"/>
                </a:lnTo>
                <a:lnTo>
                  <a:pt x="129936" y="1949027"/>
                </a:lnTo>
                <a:lnTo>
                  <a:pt x="86624" y="1964346"/>
                </a:lnTo>
                <a:lnTo>
                  <a:pt x="43312" y="1981251"/>
                </a:lnTo>
                <a:lnTo>
                  <a:pt x="0" y="1999793"/>
                </a:lnTo>
                <a:lnTo>
                  <a:pt x="0" y="128575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23487"/>
            <a:ext cx="9144000" cy="683450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86250" y="424052"/>
            <a:ext cx="179832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0473" y="1276299"/>
            <a:ext cx="7763052" cy="2952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2F2F2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290" y="636295"/>
            <a:ext cx="6934200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sz="4000" spc="-5" dirty="0">
                <a:latin typeface="Calibri"/>
                <a:cs typeface="Calibri"/>
              </a:rPr>
              <a:t>Проект </a:t>
            </a:r>
            <a:r>
              <a:rPr sz="4000" spc="-10" dirty="0">
                <a:latin typeface="Calibri"/>
                <a:cs typeface="Calibri"/>
              </a:rPr>
              <a:t>«Навстречу</a:t>
            </a:r>
            <a:r>
              <a:rPr sz="4000" spc="-20" dirty="0">
                <a:latin typeface="Calibri"/>
                <a:cs typeface="Calibri"/>
              </a:rPr>
              <a:t> </a:t>
            </a:r>
            <a:r>
              <a:rPr sz="4000" spc="-15" dirty="0">
                <a:latin typeface="Calibri"/>
                <a:cs typeface="Calibri"/>
              </a:rPr>
              <a:t>олимпиаде»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200" y="3136640"/>
              <a:ext cx="609600" cy="597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40482" y="494233"/>
            <a:ext cx="50723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27655" algn="l"/>
              </a:tabLst>
            </a:pPr>
            <a:r>
              <a:rPr sz="2800" i="0" spc="45" dirty="0">
                <a:solidFill>
                  <a:srgbClr val="000000"/>
                </a:solidFill>
                <a:latin typeface="Cambria"/>
                <a:cs typeface="Cambria"/>
              </a:rPr>
              <a:t>«Д</a:t>
            </a:r>
            <a:r>
              <a:rPr sz="2800" i="0" spc="245" dirty="0">
                <a:solidFill>
                  <a:srgbClr val="000000"/>
                </a:solidFill>
                <a:latin typeface="Cambria"/>
                <a:cs typeface="Cambria"/>
              </a:rPr>
              <a:t>О</a:t>
            </a:r>
            <a:r>
              <a:rPr sz="2800" i="0" spc="290" dirty="0">
                <a:solidFill>
                  <a:srgbClr val="000000"/>
                </a:solidFill>
                <a:latin typeface="Cambria"/>
                <a:cs typeface="Cambria"/>
              </a:rPr>
              <a:t>М</a:t>
            </a:r>
            <a:r>
              <a:rPr sz="2800" i="0" spc="285" dirty="0">
                <a:solidFill>
                  <a:srgbClr val="000000"/>
                </a:solidFill>
                <a:latin typeface="Cambria"/>
                <a:cs typeface="Cambria"/>
              </a:rPr>
              <a:t>АШНЯ</a:t>
            </a:r>
            <a:r>
              <a:rPr sz="2800" i="0" spc="254" dirty="0">
                <a:solidFill>
                  <a:srgbClr val="000000"/>
                </a:solidFill>
                <a:latin typeface="Cambria"/>
                <a:cs typeface="Cambria"/>
              </a:rPr>
              <a:t>Я</a:t>
            </a:r>
            <a:r>
              <a:rPr sz="2800" i="0" dirty="0">
                <a:solidFill>
                  <a:srgbClr val="000000"/>
                </a:solidFill>
                <a:latin typeface="Cambria"/>
                <a:cs typeface="Cambria"/>
              </a:rPr>
              <a:t>	</a:t>
            </a:r>
            <a:r>
              <a:rPr sz="2800" i="0" spc="240" dirty="0">
                <a:solidFill>
                  <a:srgbClr val="000000"/>
                </a:solidFill>
                <a:latin typeface="Cambria"/>
                <a:cs typeface="Cambria"/>
              </a:rPr>
              <a:t>ИГР</a:t>
            </a:r>
            <a:r>
              <a:rPr sz="2800" i="0" spc="250" dirty="0">
                <a:solidFill>
                  <a:srgbClr val="000000"/>
                </a:solidFill>
                <a:latin typeface="Cambria"/>
                <a:cs typeface="Cambria"/>
              </a:rPr>
              <a:t>О</a:t>
            </a:r>
            <a:r>
              <a:rPr sz="2800" i="0" spc="290" dirty="0">
                <a:solidFill>
                  <a:srgbClr val="000000"/>
                </a:solidFill>
                <a:latin typeface="Cambria"/>
                <a:cs typeface="Cambria"/>
              </a:rPr>
              <a:t>ТЕ</a:t>
            </a:r>
            <a:r>
              <a:rPr sz="2800" i="0" spc="315" dirty="0">
                <a:solidFill>
                  <a:srgbClr val="000000"/>
                </a:solidFill>
                <a:latin typeface="Cambria"/>
                <a:cs typeface="Cambria"/>
              </a:rPr>
              <a:t>К</a:t>
            </a:r>
            <a:r>
              <a:rPr sz="2800" i="0" spc="-85" dirty="0">
                <a:solidFill>
                  <a:srgbClr val="000000"/>
                </a:solidFill>
                <a:latin typeface="Cambria"/>
                <a:cs typeface="Cambria"/>
              </a:rPr>
              <a:t>А»</a:t>
            </a:r>
            <a:endParaRPr sz="2800">
              <a:latin typeface="Cambria"/>
              <a:cs typeface="Cambr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784604" y="858011"/>
            <a:ext cx="6847840" cy="4758055"/>
            <a:chOff x="1784604" y="858011"/>
            <a:chExt cx="6847840" cy="475805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84604" y="858011"/>
              <a:ext cx="6847332" cy="475792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79676" y="1052702"/>
              <a:ext cx="6258941" cy="417004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680965" y="5392318"/>
            <a:ext cx="362902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785" algn="r">
              <a:lnSpc>
                <a:spcPct val="100000"/>
              </a:lnSpc>
              <a:spcBef>
                <a:spcPts val="100"/>
              </a:spcBef>
            </a:pPr>
            <a:r>
              <a:rPr sz="1800" spc="-5">
                <a:latin typeface="Calibri"/>
                <a:cs typeface="Calibri"/>
              </a:rPr>
              <a:t>Выполнила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 spc="-5" smtClean="0">
                <a:latin typeface="Calibri"/>
                <a:cs typeface="Calibri"/>
              </a:rPr>
              <a:t>воспит</a:t>
            </a:r>
            <a:r>
              <a:rPr lang="ru-RU" sz="1800" spc="-5" dirty="0" err="1" smtClean="0">
                <a:latin typeface="Calibri"/>
                <a:cs typeface="Calibri"/>
              </a:rPr>
              <a:t>атель</a:t>
            </a:r>
            <a:r>
              <a:rPr lang="ru-RU" sz="1800" spc="-5" dirty="0" smtClean="0">
                <a:latin typeface="Calibri"/>
                <a:cs typeface="Calibri"/>
              </a:rPr>
              <a:t> </a:t>
            </a:r>
          </a:p>
          <a:p>
            <a:pPr marL="12700" marR="5080" indent="57785" algn="r">
              <a:lnSpc>
                <a:spcPct val="100000"/>
              </a:lnSpc>
              <a:spcBef>
                <a:spcPts val="100"/>
              </a:spcBef>
            </a:pPr>
            <a:r>
              <a:rPr lang="ru-RU" sz="1800" spc="-5" dirty="0" err="1" smtClean="0">
                <a:latin typeface="Calibri"/>
                <a:cs typeface="Calibri"/>
              </a:rPr>
              <a:t>Дабаева</a:t>
            </a:r>
            <a:r>
              <a:rPr lang="ru-RU" sz="1800" spc="-5" dirty="0" smtClean="0">
                <a:latin typeface="Calibri"/>
                <a:cs typeface="Calibri"/>
              </a:rPr>
              <a:t> Т.Б.</a:t>
            </a:r>
            <a:r>
              <a:rPr sz="1800" smtClean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3989" y="226898"/>
            <a:ext cx="544322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3972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Графические </a:t>
            </a:r>
            <a:r>
              <a:rPr spc="-5" dirty="0"/>
              <a:t>диктанты </a:t>
            </a:r>
            <a:r>
              <a:rPr dirty="0"/>
              <a:t>и </a:t>
            </a:r>
            <a:r>
              <a:rPr spc="5" dirty="0"/>
              <a:t> </a:t>
            </a:r>
            <a:r>
              <a:rPr spc="-10" dirty="0"/>
              <a:t>зеркальное</a:t>
            </a:r>
            <a:r>
              <a:rPr spc="-45" dirty="0"/>
              <a:t> </a:t>
            </a:r>
            <a:r>
              <a:rPr spc="-5" dirty="0"/>
              <a:t>отражение</a:t>
            </a:r>
            <a:r>
              <a:rPr spc="-50" dirty="0"/>
              <a:t> </a:t>
            </a:r>
            <a:r>
              <a:rPr spc="-5" dirty="0"/>
              <a:t>фигур.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36980" marR="508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Существует</a:t>
            </a:r>
            <a:r>
              <a:rPr dirty="0"/>
              <a:t> 2</a:t>
            </a:r>
            <a:r>
              <a:rPr spc="-5" dirty="0"/>
              <a:t> </a:t>
            </a:r>
            <a:r>
              <a:rPr dirty="0"/>
              <a:t>варианта</a:t>
            </a:r>
            <a:r>
              <a:rPr spc="5" dirty="0"/>
              <a:t> </a:t>
            </a:r>
            <a:r>
              <a:rPr spc="-15" dirty="0"/>
              <a:t>такой</a:t>
            </a:r>
            <a:r>
              <a:rPr spc="-10" dirty="0"/>
              <a:t> </a:t>
            </a:r>
            <a:r>
              <a:rPr dirty="0"/>
              <a:t>деятельности.</a:t>
            </a:r>
            <a:r>
              <a:rPr spc="5" dirty="0"/>
              <a:t> </a:t>
            </a:r>
            <a:r>
              <a:rPr dirty="0"/>
              <a:t>Вы</a:t>
            </a:r>
            <a:r>
              <a:rPr spc="-10" dirty="0"/>
              <a:t> диктуете </a:t>
            </a:r>
            <a:r>
              <a:rPr spc="-5" dirty="0"/>
              <a:t> </a:t>
            </a:r>
            <a:r>
              <a:rPr spc="-35" dirty="0"/>
              <a:t>ребенку,</a:t>
            </a:r>
            <a:r>
              <a:rPr dirty="0"/>
              <a:t> </a:t>
            </a:r>
            <a:r>
              <a:rPr spc="-15" dirty="0"/>
              <a:t>как</a:t>
            </a:r>
            <a:r>
              <a:rPr dirty="0"/>
              <a:t> </a:t>
            </a:r>
            <a:r>
              <a:rPr spc="-10" dirty="0"/>
              <a:t>рисовать </a:t>
            </a:r>
            <a:r>
              <a:rPr spc="-5" dirty="0"/>
              <a:t>линии</a:t>
            </a:r>
            <a:r>
              <a:rPr spc="25" dirty="0"/>
              <a:t> </a:t>
            </a:r>
            <a:r>
              <a:rPr spc="-5" dirty="0"/>
              <a:t>по</a:t>
            </a:r>
            <a:r>
              <a:rPr dirty="0"/>
              <a:t> </a:t>
            </a:r>
            <a:r>
              <a:rPr spc="-10" dirty="0"/>
              <a:t>клеточкам,</a:t>
            </a:r>
            <a:r>
              <a:rPr spc="-15" dirty="0"/>
              <a:t> </a:t>
            </a:r>
            <a:r>
              <a:rPr spc="-5" dirty="0"/>
              <a:t>либо</a:t>
            </a:r>
            <a:r>
              <a:rPr dirty="0"/>
              <a:t> </a:t>
            </a:r>
            <a:r>
              <a:rPr spc="-5" dirty="0"/>
              <a:t>вы</a:t>
            </a:r>
            <a:r>
              <a:rPr spc="5" dirty="0"/>
              <a:t> </a:t>
            </a:r>
            <a:r>
              <a:rPr dirty="0"/>
              <a:t>даете </a:t>
            </a:r>
            <a:r>
              <a:rPr spc="5" dirty="0"/>
              <a:t> </a:t>
            </a:r>
            <a:r>
              <a:rPr spc="-10" dirty="0"/>
              <a:t>ребенку</a:t>
            </a:r>
            <a:r>
              <a:rPr spc="-15" dirty="0"/>
              <a:t> </a:t>
            </a:r>
            <a:r>
              <a:rPr spc="-20" dirty="0"/>
              <a:t>уже</a:t>
            </a:r>
            <a:r>
              <a:rPr spc="5" dirty="0"/>
              <a:t> </a:t>
            </a:r>
            <a:r>
              <a:rPr spc="-5" dirty="0"/>
              <a:t>нарисованную</a:t>
            </a:r>
            <a:r>
              <a:rPr spc="15" dirty="0"/>
              <a:t> </a:t>
            </a:r>
            <a:r>
              <a:rPr spc="-10" dirty="0"/>
              <a:t>половинку</a:t>
            </a:r>
            <a:r>
              <a:rPr dirty="0"/>
              <a:t> предмета,</a:t>
            </a:r>
            <a:r>
              <a:rPr spc="-15" dirty="0"/>
              <a:t> </a:t>
            </a:r>
            <a:r>
              <a:rPr dirty="0"/>
              <a:t>и</a:t>
            </a:r>
            <a:r>
              <a:rPr spc="5" dirty="0"/>
              <a:t> просите </a:t>
            </a:r>
            <a:r>
              <a:rPr spc="-484" dirty="0"/>
              <a:t> </a:t>
            </a:r>
            <a:r>
              <a:rPr spc="-20" dirty="0"/>
              <a:t>его</a:t>
            </a:r>
            <a:r>
              <a:rPr spc="5" dirty="0"/>
              <a:t> </a:t>
            </a:r>
            <a:r>
              <a:rPr spc="-10" dirty="0"/>
              <a:t>нарисовать </a:t>
            </a:r>
            <a:r>
              <a:rPr spc="-5" dirty="0"/>
              <a:t>на</a:t>
            </a:r>
            <a:r>
              <a:rPr dirty="0"/>
              <a:t> </a:t>
            </a:r>
            <a:r>
              <a:rPr spc="-10" dirty="0"/>
              <a:t>второй</a:t>
            </a:r>
            <a:r>
              <a:rPr spc="-20" dirty="0"/>
              <a:t> </a:t>
            </a:r>
            <a:r>
              <a:rPr spc="-10" dirty="0"/>
              <a:t>половинке</a:t>
            </a:r>
            <a:r>
              <a:rPr dirty="0"/>
              <a:t> </a:t>
            </a:r>
            <a:r>
              <a:rPr spc="-20" dirty="0"/>
              <a:t>его</a:t>
            </a:r>
            <a:r>
              <a:rPr spc="10" dirty="0"/>
              <a:t> </a:t>
            </a:r>
            <a:r>
              <a:rPr spc="-5" dirty="0"/>
              <a:t>зеркальное</a:t>
            </a:r>
          </a:p>
          <a:p>
            <a:pPr marL="1236980" marR="766445">
              <a:lnSpc>
                <a:spcPct val="100000"/>
              </a:lnSpc>
            </a:pPr>
            <a:r>
              <a:rPr spc="-5" dirty="0"/>
              <a:t>отражение.</a:t>
            </a:r>
            <a:r>
              <a:rPr spc="-10" dirty="0"/>
              <a:t> Такие</a:t>
            </a:r>
            <a:r>
              <a:rPr spc="20" dirty="0"/>
              <a:t> </a:t>
            </a:r>
            <a:r>
              <a:rPr spc="-5" dirty="0"/>
              <a:t>задания</a:t>
            </a:r>
            <a:r>
              <a:rPr spc="-10" dirty="0"/>
              <a:t> можно</a:t>
            </a:r>
            <a:r>
              <a:rPr spc="5" dirty="0"/>
              <a:t> </a:t>
            </a:r>
            <a:r>
              <a:rPr spc="-15" dirty="0"/>
              <a:t>распечатывать</a:t>
            </a:r>
            <a:r>
              <a:rPr spc="-20" dirty="0"/>
              <a:t> </a:t>
            </a:r>
            <a:r>
              <a:rPr spc="-5" dirty="0"/>
              <a:t>или </a:t>
            </a:r>
            <a:r>
              <a:rPr spc="-484" dirty="0"/>
              <a:t> </a:t>
            </a:r>
            <a:r>
              <a:rPr spc="-10" dirty="0"/>
              <a:t>рисовать</a:t>
            </a:r>
            <a:r>
              <a:rPr spc="-30" dirty="0"/>
              <a:t> </a:t>
            </a:r>
            <a:r>
              <a:rPr dirty="0"/>
              <a:t>в обычной</a:t>
            </a:r>
            <a:r>
              <a:rPr spc="-10" dirty="0"/>
              <a:t> </a:t>
            </a:r>
            <a:r>
              <a:rPr dirty="0"/>
              <a:t>тетради</a:t>
            </a:r>
            <a:r>
              <a:rPr spc="-10" dirty="0"/>
              <a:t> </a:t>
            </a:r>
            <a:r>
              <a:rPr dirty="0"/>
              <a:t>в </a:t>
            </a:r>
            <a:r>
              <a:rPr spc="-35" dirty="0"/>
              <a:t>клеточку.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2" y="3356952"/>
            <a:ext cx="3960495" cy="31683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6063" y="3140925"/>
            <a:ext cx="3096387" cy="34564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487"/>
            <a:ext cx="9144000" cy="683450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39546" y="476630"/>
            <a:ext cx="8281034" cy="6172200"/>
            <a:chOff x="539546" y="476630"/>
            <a:chExt cx="8281034" cy="61722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546" y="1772792"/>
              <a:ext cx="2534412" cy="32185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1685" y="476630"/>
              <a:ext cx="2536190" cy="32264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23694" y="3429000"/>
              <a:ext cx="2533650" cy="32194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3963" y="476757"/>
              <a:ext cx="4536440" cy="48244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0934" y="1000201"/>
            <a:ext cx="28924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Домик</a:t>
            </a:r>
            <a:r>
              <a:rPr spc="-55" dirty="0"/>
              <a:t> </a:t>
            </a:r>
            <a:r>
              <a:rPr spc="-10" dirty="0"/>
              <a:t>из</a:t>
            </a:r>
            <a:r>
              <a:rPr spc="-45" dirty="0"/>
              <a:t> </a:t>
            </a:r>
            <a:r>
              <a:rPr spc="-5" dirty="0"/>
              <a:t>одеял</a:t>
            </a:r>
            <a:r>
              <a:rPr b="0" spc="-5" dirty="0"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5838" y="2204859"/>
            <a:ext cx="5486781" cy="36576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46303" y="1395221"/>
            <a:ext cx="2553335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8419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latin typeface="Times New Roman"/>
                <a:cs typeface="Times New Roman"/>
              </a:rPr>
              <a:t>Дети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обожают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строить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себе личный домик из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одеял, даже </a:t>
            </a:r>
            <a:r>
              <a:rPr sz="2000" spc="10" dirty="0">
                <a:latin typeface="Times New Roman"/>
                <a:cs typeface="Times New Roman"/>
              </a:rPr>
              <a:t>если 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имеется</a:t>
            </a:r>
            <a:r>
              <a:rPr sz="2000" spc="-15" dirty="0">
                <a:latin typeface="Times New Roman"/>
                <a:cs typeface="Times New Roman"/>
              </a:rPr>
              <a:t> своя</a:t>
            </a:r>
            <a:endParaRPr sz="2000">
              <a:latin typeface="Times New Roman"/>
              <a:cs typeface="Times New Roman"/>
            </a:endParaRPr>
          </a:p>
          <a:p>
            <a:pPr marL="12700" marR="210820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собственная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комната. </a:t>
            </a:r>
            <a:r>
              <a:rPr sz="2000" spc="-4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Помогите </a:t>
            </a:r>
            <a:r>
              <a:rPr sz="2000" spc="-10" dirty="0">
                <a:latin typeface="Times New Roman"/>
                <a:cs typeface="Times New Roman"/>
              </a:rPr>
              <a:t>ребенку </a:t>
            </a:r>
            <a:r>
              <a:rPr sz="2000" dirty="0">
                <a:latin typeface="Times New Roman"/>
                <a:cs typeface="Times New Roman"/>
              </a:rPr>
              <a:t>со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строительством,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000" spc="-20" dirty="0">
                <a:latin typeface="Times New Roman"/>
                <a:cs typeface="Times New Roman"/>
              </a:rPr>
              <a:t>несколько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часов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он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сам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себя </a:t>
            </a:r>
            <a:r>
              <a:rPr sz="2000" spc="-5" dirty="0">
                <a:latin typeface="Times New Roman"/>
                <a:cs typeface="Times New Roman"/>
              </a:rPr>
              <a:t>займет играми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личном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маленьком</a:t>
            </a:r>
            <a:endParaRPr sz="2000">
              <a:latin typeface="Times New Roman"/>
              <a:cs typeface="Times New Roman"/>
            </a:endParaRPr>
          </a:p>
          <a:p>
            <a:pPr marL="12700" marR="327025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домике. </a:t>
            </a:r>
            <a:r>
              <a:rPr sz="2000" spc="-20" dirty="0">
                <a:latin typeface="Times New Roman"/>
                <a:cs typeface="Times New Roman"/>
              </a:rPr>
              <a:t>Можно 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провести в </a:t>
            </a:r>
            <a:r>
              <a:rPr sz="2000" spc="-5" dirty="0">
                <a:latin typeface="Times New Roman"/>
                <a:cs typeface="Times New Roman"/>
              </a:rPr>
              <a:t>домик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настольную </a:t>
            </a:r>
            <a:r>
              <a:rPr sz="2000" spc="-40" dirty="0">
                <a:latin typeface="Times New Roman"/>
                <a:cs typeface="Times New Roman"/>
              </a:rPr>
              <a:t>лампу. 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Используйте </a:t>
            </a:r>
            <a:r>
              <a:rPr sz="2000" spc="-20" dirty="0">
                <a:latin typeface="Times New Roman"/>
                <a:cs typeface="Times New Roman"/>
              </a:rPr>
              <a:t>стулья, </a:t>
            </a:r>
            <a:r>
              <a:rPr sz="2000" spc="-49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кресла, </a:t>
            </a:r>
            <a:r>
              <a:rPr sz="2000" spc="-10" dirty="0">
                <a:latin typeface="Times New Roman"/>
                <a:cs typeface="Times New Roman"/>
              </a:rPr>
              <a:t>пледы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покрывала.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9810" y="568197"/>
            <a:ext cx="578675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07490" marR="5080" indent="-149542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Пикник на </a:t>
            </a:r>
            <a:r>
              <a:rPr spc="-20" dirty="0"/>
              <a:t>балконе </a:t>
            </a:r>
            <a:r>
              <a:rPr spc="-5" dirty="0"/>
              <a:t>или </a:t>
            </a:r>
            <a:r>
              <a:rPr spc="-25" dirty="0"/>
              <a:t>во </a:t>
            </a:r>
            <a:r>
              <a:rPr spc="-10" dirty="0"/>
              <a:t>дворе </a:t>
            </a:r>
            <a:r>
              <a:rPr spc="-785" dirty="0"/>
              <a:t> </a:t>
            </a:r>
            <a:r>
              <a:rPr dirty="0"/>
              <a:t>частного</a:t>
            </a:r>
            <a:r>
              <a:rPr spc="-40" dirty="0"/>
              <a:t> </a:t>
            </a:r>
            <a:r>
              <a:rPr spc="-25" dirty="0"/>
              <a:t>дома</a:t>
            </a:r>
            <a:r>
              <a:rPr b="0" spc="-25" dirty="0"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55" y="2780906"/>
            <a:ext cx="3414267" cy="353885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147184" y="2075814"/>
            <a:ext cx="4450715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Если </a:t>
            </a:r>
            <a:r>
              <a:rPr sz="2000" spc="-5" dirty="0">
                <a:solidFill>
                  <a:srgbClr val="2F2F2F"/>
                </a:solidFill>
                <a:latin typeface="Times New Roman"/>
                <a:cs typeface="Times New Roman"/>
              </a:rPr>
              <a:t>вы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живете</a:t>
            </a:r>
            <a:r>
              <a:rPr sz="20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в</a:t>
            </a:r>
            <a:r>
              <a:rPr sz="20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многоквартирном</a:t>
            </a:r>
            <a:endParaRPr sz="2000">
              <a:latin typeface="Times New Roman"/>
              <a:cs typeface="Times New Roman"/>
            </a:endParaRPr>
          </a:p>
          <a:p>
            <a:pPr marL="12700" marR="313055">
              <a:lnSpc>
                <a:spcPct val="100000"/>
              </a:lnSpc>
            </a:pPr>
            <a:r>
              <a:rPr sz="2000" spc="-5" dirty="0">
                <a:solidFill>
                  <a:srgbClr val="2F2F2F"/>
                </a:solidFill>
                <a:latin typeface="Times New Roman"/>
                <a:cs typeface="Times New Roman"/>
              </a:rPr>
              <a:t>доме,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и 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прогуляться вам </a:t>
            </a:r>
            <a:r>
              <a:rPr sz="2000" spc="-20" dirty="0">
                <a:solidFill>
                  <a:srgbClr val="2F2F2F"/>
                </a:solidFill>
                <a:latin typeface="Times New Roman"/>
                <a:cs typeface="Times New Roman"/>
              </a:rPr>
              <a:t>негде, </a:t>
            </a:r>
            <a:r>
              <a:rPr sz="2000" spc="-5" dirty="0">
                <a:solidFill>
                  <a:srgbClr val="2F2F2F"/>
                </a:solidFill>
                <a:latin typeface="Times New Roman"/>
                <a:cs typeface="Times New Roman"/>
              </a:rPr>
              <a:t>можно </a:t>
            </a:r>
            <a:r>
              <a:rPr sz="2000" spc="-484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устроить</a:t>
            </a:r>
            <a:r>
              <a:rPr sz="20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F2F2F"/>
                </a:solidFill>
                <a:latin typeface="Times New Roman"/>
                <a:cs typeface="Times New Roman"/>
              </a:rPr>
              <a:t>пикник</a:t>
            </a:r>
            <a:r>
              <a:rPr sz="2000" spc="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прямо</a:t>
            </a:r>
            <a:r>
              <a:rPr sz="20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F2F2F"/>
                </a:solidFill>
                <a:latin typeface="Times New Roman"/>
                <a:cs typeface="Times New Roman"/>
              </a:rPr>
              <a:t>на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F2F2F"/>
                </a:solidFill>
                <a:latin typeface="Times New Roman"/>
                <a:cs typeface="Times New Roman"/>
              </a:rPr>
              <a:t>балконе.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2F2F2F"/>
                </a:solidFill>
                <a:latin typeface="Times New Roman"/>
                <a:cs typeface="Times New Roman"/>
              </a:rPr>
              <a:t>Застелите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 пол</a:t>
            </a:r>
            <a:r>
              <a:rPr sz="20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2F2F2F"/>
                </a:solidFill>
                <a:latin typeface="Times New Roman"/>
                <a:cs typeface="Times New Roman"/>
              </a:rPr>
              <a:t>самыми</a:t>
            </a:r>
            <a:r>
              <a:rPr sz="20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теплыми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solidFill>
                  <a:srgbClr val="2F2F2F"/>
                </a:solidFill>
                <a:latin typeface="Times New Roman"/>
                <a:cs typeface="Times New Roman"/>
              </a:rPr>
              <a:t>одеялами,</a:t>
            </a:r>
            <a:r>
              <a:rPr sz="20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оденьтесь</a:t>
            </a:r>
            <a:r>
              <a:rPr sz="20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тепло,</a:t>
            </a:r>
            <a:r>
              <a:rPr sz="20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как </a:t>
            </a:r>
            <a:r>
              <a:rPr sz="2000" spc="-5" dirty="0">
                <a:solidFill>
                  <a:srgbClr val="2F2F2F"/>
                </a:solidFill>
                <a:latin typeface="Times New Roman"/>
                <a:cs typeface="Times New Roman"/>
              </a:rPr>
              <a:t>на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2F2F2F"/>
                </a:solidFill>
                <a:latin typeface="Times New Roman"/>
                <a:cs typeface="Times New Roman"/>
              </a:rPr>
              <a:t>улицу. </a:t>
            </a:r>
            <a:r>
              <a:rPr sz="2000" spc="-484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F2F2F"/>
                </a:solidFill>
                <a:latin typeface="Times New Roman"/>
                <a:cs typeface="Times New Roman"/>
              </a:rPr>
              <a:t>Приготовьте </a:t>
            </a:r>
            <a:r>
              <a:rPr sz="2000" spc="-5" dirty="0">
                <a:solidFill>
                  <a:srgbClr val="2F2F2F"/>
                </a:solidFill>
                <a:latin typeface="Times New Roman"/>
                <a:cs typeface="Times New Roman"/>
              </a:rPr>
              <a:t>горячий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чай </a:t>
            </a:r>
            <a:r>
              <a:rPr sz="2000" spc="-5" dirty="0">
                <a:solidFill>
                  <a:srgbClr val="2F2F2F"/>
                </a:solidFill>
                <a:latin typeface="Times New Roman"/>
                <a:cs typeface="Times New Roman"/>
              </a:rPr>
              <a:t>или </a:t>
            </a:r>
            <a:r>
              <a:rPr sz="2000" spc="-15" dirty="0">
                <a:solidFill>
                  <a:srgbClr val="2F2F2F"/>
                </a:solidFill>
                <a:latin typeface="Times New Roman"/>
                <a:cs typeface="Times New Roman"/>
              </a:rPr>
              <a:t>какао, 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F2F2F"/>
                </a:solidFill>
                <a:latin typeface="Times New Roman"/>
                <a:cs typeface="Times New Roman"/>
              </a:rPr>
              <a:t>бутерброды</a:t>
            </a:r>
            <a:r>
              <a:rPr sz="2000" spc="-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и</a:t>
            </a:r>
            <a:r>
              <a:rPr sz="20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печенье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 и отправляйтесь</a:t>
            </a:r>
            <a:endParaRPr sz="2000">
              <a:latin typeface="Times New Roman"/>
              <a:cs typeface="Times New Roman"/>
            </a:endParaRPr>
          </a:p>
          <a:p>
            <a:pPr marL="12700" marR="140335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дышать</a:t>
            </a:r>
            <a:r>
              <a:rPr sz="20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F2F2F"/>
                </a:solidFill>
                <a:latin typeface="Times New Roman"/>
                <a:cs typeface="Times New Roman"/>
              </a:rPr>
              <a:t>воздухом.</a:t>
            </a:r>
            <a:r>
              <a:rPr sz="20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80" dirty="0">
                <a:solidFill>
                  <a:srgbClr val="2F2F2F"/>
                </a:solidFill>
                <a:latin typeface="Times New Roman"/>
                <a:cs typeface="Times New Roman"/>
              </a:rPr>
              <a:t>То</a:t>
            </a:r>
            <a:r>
              <a:rPr sz="20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F2F2F"/>
                </a:solidFill>
                <a:latin typeface="Times New Roman"/>
                <a:cs typeface="Times New Roman"/>
              </a:rPr>
              <a:t>же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srgbClr val="2F2F2F"/>
                </a:solidFill>
                <a:latin typeface="Times New Roman"/>
                <a:cs typeface="Times New Roman"/>
              </a:rPr>
              <a:t>самое</a:t>
            </a:r>
            <a:r>
              <a:rPr sz="20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F2F2F"/>
                </a:solidFill>
                <a:latin typeface="Times New Roman"/>
                <a:cs typeface="Times New Roman"/>
              </a:rPr>
              <a:t>можно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 с </a:t>
            </a:r>
            <a:r>
              <a:rPr sz="2000" spc="-484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F2F2F"/>
                </a:solidFill>
                <a:latin typeface="Times New Roman"/>
                <a:cs typeface="Times New Roman"/>
              </a:rPr>
              <a:t>легкостью 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организовать</a:t>
            </a:r>
            <a:r>
              <a:rPr sz="20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во</a:t>
            </a:r>
            <a:r>
              <a:rPr sz="20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дворе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2F2F2F"/>
                </a:solidFill>
                <a:latin typeface="Times New Roman"/>
                <a:cs typeface="Times New Roman"/>
              </a:rPr>
              <a:t>частного</a:t>
            </a:r>
            <a:r>
              <a:rPr sz="2000" spc="-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дома.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57140" y="683209"/>
            <a:ext cx="1688464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spc="-5" dirty="0"/>
              <a:t>Мишень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618540" y="1650949"/>
            <a:ext cx="7747000" cy="4719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97815" algn="just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latin typeface="Times New Roman"/>
                <a:cs typeface="Times New Roman"/>
              </a:rPr>
              <a:t>Тренируем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меткость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детей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в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домашних 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условиях.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Мишенью</a:t>
            </a:r>
            <a:r>
              <a:rPr sz="2800" spc="-5" dirty="0">
                <a:latin typeface="Times New Roman"/>
                <a:cs typeface="Times New Roman"/>
              </a:rPr>
              <a:t> для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игры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может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послужить</a:t>
            </a:r>
            <a:endParaRPr sz="2800">
              <a:latin typeface="Times New Roman"/>
              <a:cs typeface="Times New Roman"/>
            </a:endParaRPr>
          </a:p>
          <a:p>
            <a:pPr marL="12700" marR="186690" algn="just">
              <a:lnSpc>
                <a:spcPct val="100000"/>
              </a:lnSpc>
            </a:pPr>
            <a:r>
              <a:rPr sz="2800" spc="-20" dirty="0">
                <a:latin typeface="Times New Roman"/>
                <a:cs typeface="Times New Roman"/>
              </a:rPr>
              <a:t>что </a:t>
            </a:r>
            <a:r>
              <a:rPr sz="2800" spc="-5" dirty="0">
                <a:latin typeface="Times New Roman"/>
                <a:cs typeface="Times New Roman"/>
              </a:rPr>
              <a:t>- </a:t>
            </a:r>
            <a:r>
              <a:rPr sz="2800" spc="-25" dirty="0">
                <a:latin typeface="Times New Roman"/>
                <a:cs typeface="Times New Roman"/>
              </a:rPr>
              <a:t>угодно: пластиковая </a:t>
            </a:r>
            <a:r>
              <a:rPr sz="2800" spc="-5" dirty="0">
                <a:latin typeface="Times New Roman"/>
                <a:cs typeface="Times New Roman"/>
              </a:rPr>
              <a:t>пятилитровая </a:t>
            </a:r>
            <a:r>
              <a:rPr sz="2800" spc="-20" dirty="0">
                <a:latin typeface="Times New Roman"/>
                <a:cs typeface="Times New Roman"/>
              </a:rPr>
              <a:t>бутыль, </a:t>
            </a:r>
            <a:r>
              <a:rPr sz="2800" spc="-5" dirty="0">
                <a:latin typeface="Times New Roman"/>
                <a:cs typeface="Times New Roman"/>
              </a:rPr>
              <a:t>в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которой </a:t>
            </a:r>
            <a:r>
              <a:rPr sz="2800" spc="-5" dirty="0">
                <a:latin typeface="Times New Roman"/>
                <a:cs typeface="Times New Roman"/>
              </a:rPr>
              <a:t>вырезано </a:t>
            </a:r>
            <a:r>
              <a:rPr sz="2800" spc="-10" dirty="0">
                <a:latin typeface="Times New Roman"/>
                <a:cs typeface="Times New Roman"/>
              </a:rPr>
              <a:t>отверстие </a:t>
            </a:r>
            <a:r>
              <a:rPr sz="2800" spc="-5" dirty="0">
                <a:latin typeface="Times New Roman"/>
                <a:cs typeface="Times New Roman"/>
              </a:rPr>
              <a:t>для </a:t>
            </a:r>
            <a:r>
              <a:rPr sz="2800" spc="-10" dirty="0">
                <a:latin typeface="Times New Roman"/>
                <a:cs typeface="Times New Roman"/>
              </a:rPr>
              <a:t>мячей,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корзинка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или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детское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ведерко.</a:t>
            </a:r>
            <a:r>
              <a:rPr sz="2800" spc="-5" dirty="0">
                <a:latin typeface="Times New Roman"/>
                <a:cs typeface="Times New Roman"/>
              </a:rPr>
              <a:t> Далее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из </a:t>
            </a:r>
            <a:r>
              <a:rPr sz="2800" spc="-10" dirty="0">
                <a:latin typeface="Times New Roman"/>
                <a:cs typeface="Times New Roman"/>
              </a:rPr>
              <a:t>фольги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делаем</a:t>
            </a:r>
            <a:endParaRPr sz="2800">
              <a:latin typeface="Times New Roman"/>
              <a:cs typeface="Times New Roman"/>
            </a:endParaRPr>
          </a:p>
          <a:p>
            <a:pPr marL="12700" marR="9525" algn="just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latin typeface="Times New Roman"/>
                <a:cs typeface="Times New Roman"/>
              </a:rPr>
              <a:t>мячики </a:t>
            </a:r>
            <a:r>
              <a:rPr sz="2800" spc="-5" dirty="0">
                <a:latin typeface="Times New Roman"/>
                <a:cs typeface="Times New Roman"/>
              </a:rPr>
              <a:t>и </a:t>
            </a:r>
            <a:r>
              <a:rPr sz="2800" spc="-25" dirty="0">
                <a:latin typeface="Times New Roman"/>
                <a:cs typeface="Times New Roman"/>
              </a:rPr>
              <a:t>пробуем </a:t>
            </a:r>
            <a:r>
              <a:rPr sz="2800" spc="-15" dirty="0">
                <a:latin typeface="Times New Roman"/>
                <a:cs typeface="Times New Roman"/>
              </a:rPr>
              <a:t>попадать </a:t>
            </a:r>
            <a:r>
              <a:rPr sz="2800" spc="-5" dirty="0">
                <a:latin typeface="Times New Roman"/>
                <a:cs typeface="Times New Roman"/>
              </a:rPr>
              <a:t>в </a:t>
            </a:r>
            <a:r>
              <a:rPr sz="2800" spc="-10" dirty="0">
                <a:latin typeface="Times New Roman"/>
                <a:cs typeface="Times New Roman"/>
              </a:rPr>
              <a:t>мишень.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Усложняем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условия: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целимся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по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очереди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левой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и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правой</a:t>
            </a:r>
            <a:endParaRPr sz="2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spc="-20" dirty="0">
                <a:latin typeface="Times New Roman"/>
                <a:cs typeface="Times New Roman"/>
              </a:rPr>
              <a:t>руками.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Можно </a:t>
            </a:r>
            <a:r>
              <a:rPr sz="2800" dirty="0">
                <a:latin typeface="Times New Roman"/>
                <a:cs typeface="Times New Roman"/>
              </a:rPr>
              <a:t>устроить </a:t>
            </a:r>
            <a:r>
              <a:rPr sz="2800" spc="-5" dirty="0">
                <a:latin typeface="Times New Roman"/>
                <a:cs typeface="Times New Roman"/>
              </a:rPr>
              <a:t>семейные соревнования: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кто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забросит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больше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шариков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в </a:t>
            </a:r>
            <a:r>
              <a:rPr sz="2800" spc="-10" dirty="0">
                <a:latin typeface="Times New Roman"/>
                <a:cs typeface="Times New Roman"/>
              </a:rPr>
              <a:t>мишень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за</a:t>
            </a:r>
            <a:endParaRPr sz="2800">
              <a:latin typeface="Times New Roman"/>
              <a:cs typeface="Times New Roman"/>
            </a:endParaRPr>
          </a:p>
          <a:p>
            <a:pPr marL="12700" marR="800735" algn="just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определенное </a:t>
            </a:r>
            <a:r>
              <a:rPr sz="2800" spc="-10" dirty="0">
                <a:latin typeface="Times New Roman"/>
                <a:cs typeface="Times New Roman"/>
              </a:rPr>
              <a:t>время или одновременно </a:t>
            </a:r>
            <a:r>
              <a:rPr sz="2800" spc="10" dirty="0">
                <a:latin typeface="Times New Roman"/>
                <a:cs typeface="Times New Roman"/>
              </a:rPr>
              <a:t>после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команды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«Начали!».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6638" y="796797"/>
            <a:ext cx="378714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spc="-20" dirty="0"/>
              <a:t>Домашний</a:t>
            </a:r>
            <a:r>
              <a:rPr sz="3500" spc="-75" dirty="0"/>
              <a:t> </a:t>
            </a:r>
            <a:r>
              <a:rPr sz="3500" spc="-35" dirty="0"/>
              <a:t>боулинг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546303" y="1571625"/>
            <a:ext cx="792670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3855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Times New Roman"/>
                <a:cs typeface="Times New Roman"/>
              </a:rPr>
              <a:t>Соорудить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игру,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которую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можно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играть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хоть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одиночку,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хоть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всей семьей,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проще </a:t>
            </a:r>
            <a:r>
              <a:rPr sz="2400" spc="-10" dirty="0">
                <a:latin typeface="Times New Roman"/>
                <a:cs typeface="Times New Roman"/>
              </a:rPr>
              <a:t>простого,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потому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что</a:t>
            </a:r>
            <a:endParaRPr sz="2400">
              <a:latin typeface="Times New Roman"/>
              <a:cs typeface="Times New Roman"/>
            </a:endParaRPr>
          </a:p>
          <a:p>
            <a:pPr marL="12700" marR="483234">
              <a:lnSpc>
                <a:spcPct val="100000"/>
              </a:lnSpc>
              <a:tabLst>
                <a:tab pos="955675" algn="l"/>
                <a:tab pos="6502400" algn="l"/>
              </a:tabLst>
            </a:pPr>
            <a:r>
              <a:rPr sz="2400" spc="-15" dirty="0">
                <a:latin typeface="Times New Roman"/>
                <a:cs typeface="Times New Roman"/>
              </a:rPr>
              <a:t>«оборудование»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найдется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буквально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каждом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доме. </a:t>
            </a:r>
            <a:r>
              <a:rPr sz="2400" spc="-5" dirty="0">
                <a:latin typeface="Times New Roman"/>
                <a:cs typeface="Times New Roman"/>
              </a:rPr>
              <a:t> Берем	</a:t>
            </a:r>
            <a:r>
              <a:rPr sz="2400" dirty="0">
                <a:latin typeface="Times New Roman"/>
                <a:cs typeface="Times New Roman"/>
              </a:rPr>
              <a:t>мяч,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лучше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из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ПВХ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—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будет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меньше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шума,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но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подойдет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любой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спортивный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или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игровой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мячик	и 10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пластиковых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бутылок.</a:t>
            </a:r>
            <a:r>
              <a:rPr sz="2400" spc="-10" dirty="0">
                <a:latin typeface="Times New Roman"/>
                <a:cs typeface="Times New Roman"/>
              </a:rPr>
              <a:t> Импровизированные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кегли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можно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Times New Roman"/>
                <a:cs typeface="Times New Roman"/>
              </a:rPr>
              <a:t>сделать </a:t>
            </a:r>
            <a:r>
              <a:rPr sz="2400" dirty="0">
                <a:latin typeface="Times New Roman"/>
                <a:cs typeface="Times New Roman"/>
              </a:rPr>
              <a:t>яркими, </a:t>
            </a:r>
            <a:r>
              <a:rPr sz="2400" spc="-15" dirty="0">
                <a:latin typeface="Times New Roman"/>
                <a:cs typeface="Times New Roman"/>
              </a:rPr>
              <a:t>наполнив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фантиками</a:t>
            </a:r>
            <a:r>
              <a:rPr sz="2400" spc="-5" dirty="0">
                <a:latin typeface="Times New Roman"/>
                <a:cs typeface="Times New Roman"/>
              </a:rPr>
              <a:t> или цветной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бумагой. 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Правила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просты:</a:t>
            </a:r>
            <a:r>
              <a:rPr sz="2400" dirty="0">
                <a:latin typeface="Times New Roman"/>
                <a:cs typeface="Times New Roman"/>
              </a:rPr>
              <a:t> мяч, </a:t>
            </a:r>
            <a:r>
              <a:rPr sz="2400" spc="-15" dirty="0">
                <a:latin typeface="Times New Roman"/>
                <a:cs typeface="Times New Roman"/>
              </a:rPr>
              <a:t>как </a:t>
            </a:r>
            <a:r>
              <a:rPr sz="2400" spc="-5" dirty="0">
                <a:latin typeface="Times New Roman"/>
                <a:cs typeface="Times New Roman"/>
              </a:rPr>
              <a:t>шар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настоящем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боулинге,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нужно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направить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на </a:t>
            </a:r>
            <a:r>
              <a:rPr sz="2400" dirty="0">
                <a:latin typeface="Times New Roman"/>
                <a:cs typeface="Times New Roman"/>
              </a:rPr>
              <a:t>выстроенные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кегли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— чем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точнее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бросок,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тем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больше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«кеглей»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упадет.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Для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большей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заинтересованности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ребенка, </a:t>
            </a:r>
            <a:r>
              <a:rPr sz="2400" spc="-5" dirty="0">
                <a:latin typeface="Times New Roman"/>
                <a:cs typeface="Times New Roman"/>
              </a:rPr>
              <a:t>придумайте </a:t>
            </a:r>
            <a:r>
              <a:rPr sz="2400" dirty="0">
                <a:latin typeface="Times New Roman"/>
                <a:cs typeface="Times New Roman"/>
              </a:rPr>
              <a:t>ему интересный </a:t>
            </a:r>
            <a:r>
              <a:rPr sz="2400" spc="-10" dirty="0">
                <a:latin typeface="Times New Roman"/>
                <a:cs typeface="Times New Roman"/>
              </a:rPr>
              <a:t>призовой </a:t>
            </a:r>
            <a:r>
              <a:rPr sz="2400" dirty="0">
                <a:latin typeface="Times New Roman"/>
                <a:cs typeface="Times New Roman"/>
              </a:rPr>
              <a:t>фонд. А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текущие</a:t>
            </a:r>
            <a:r>
              <a:rPr sz="2400" spc="-30" dirty="0">
                <a:latin typeface="Times New Roman"/>
                <a:cs typeface="Times New Roman"/>
              </a:rPr>
              <a:t> результаты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записывайте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на </a:t>
            </a:r>
            <a:r>
              <a:rPr sz="2400" spc="-15" dirty="0">
                <a:latin typeface="Times New Roman"/>
                <a:cs typeface="Times New Roman"/>
              </a:rPr>
              <a:t>большом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листе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бумаге.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8033" y="555701"/>
            <a:ext cx="5255895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spc="-5" dirty="0"/>
              <a:t>Бег</a:t>
            </a:r>
            <a:r>
              <a:rPr sz="3500" spc="-30" dirty="0"/>
              <a:t> </a:t>
            </a:r>
            <a:r>
              <a:rPr sz="3500" dirty="0"/>
              <a:t>с</a:t>
            </a:r>
            <a:r>
              <a:rPr sz="3500" spc="-15" dirty="0"/>
              <a:t> </a:t>
            </a:r>
            <a:r>
              <a:rPr sz="3500" spc="-20" dirty="0"/>
              <a:t>воздушными</a:t>
            </a:r>
            <a:r>
              <a:rPr sz="3500" spc="-40" dirty="0"/>
              <a:t> </a:t>
            </a:r>
            <a:r>
              <a:rPr sz="3500" dirty="0"/>
              <a:t>шарами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618540" y="2176398"/>
            <a:ext cx="7865109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637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Times New Roman"/>
                <a:cs typeface="Times New Roman"/>
              </a:rPr>
              <a:t>Каждому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участнику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забега</a:t>
            </a:r>
            <a:r>
              <a:rPr sz="2400" dirty="0">
                <a:latin typeface="Times New Roman"/>
                <a:cs typeface="Times New Roman"/>
              </a:rPr>
              <a:t> дается</a:t>
            </a:r>
            <a:r>
              <a:rPr sz="2400" spc="-10" dirty="0">
                <a:latin typeface="Times New Roman"/>
                <a:cs typeface="Times New Roman"/>
              </a:rPr>
              <a:t> воздушный</a:t>
            </a:r>
            <a:r>
              <a:rPr sz="2400" spc="-5" dirty="0">
                <a:latin typeface="Times New Roman"/>
                <a:cs typeface="Times New Roman"/>
              </a:rPr>
              <a:t> шарик,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который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нужно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переправить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15" dirty="0">
                <a:latin typeface="Times New Roman"/>
                <a:cs typeface="Times New Roman"/>
              </a:rPr>
              <a:t> другой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конец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комнаты</a:t>
            </a:r>
            <a:r>
              <a:rPr sz="2400" spc="-5" dirty="0">
                <a:latin typeface="Times New Roman"/>
                <a:cs typeface="Times New Roman"/>
              </a:rPr>
              <a:t> (либо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длинного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стола),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не касаясь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его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руками.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На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шарик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можно</a:t>
            </a:r>
            <a:endParaRPr sz="2400">
              <a:latin typeface="Times New Roman"/>
              <a:cs typeface="Times New Roman"/>
            </a:endParaRPr>
          </a:p>
          <a:p>
            <a:pPr marL="12700" marR="76073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дуть, </a:t>
            </a:r>
            <a:r>
              <a:rPr sz="2400" spc="-15" dirty="0">
                <a:latin typeface="Times New Roman"/>
                <a:cs typeface="Times New Roman"/>
              </a:rPr>
              <a:t>подталкивать </a:t>
            </a:r>
            <a:r>
              <a:rPr sz="2400" spc="-5" dirty="0">
                <a:latin typeface="Times New Roman"/>
                <a:cs typeface="Times New Roman"/>
              </a:rPr>
              <a:t>ногами </a:t>
            </a:r>
            <a:r>
              <a:rPr sz="2400" dirty="0">
                <a:latin typeface="Times New Roman"/>
                <a:cs typeface="Times New Roman"/>
              </a:rPr>
              <a:t>(или </a:t>
            </a:r>
            <a:r>
              <a:rPr sz="2400" spc="-10" dirty="0">
                <a:latin typeface="Times New Roman"/>
                <a:cs typeface="Times New Roman"/>
              </a:rPr>
              <a:t>локтями, </a:t>
            </a:r>
            <a:r>
              <a:rPr sz="2400" spc="15" dirty="0">
                <a:latin typeface="Times New Roman"/>
                <a:cs typeface="Times New Roman"/>
              </a:rPr>
              <a:t>если </a:t>
            </a:r>
            <a:r>
              <a:rPr sz="2400" spc="-5" dirty="0">
                <a:latin typeface="Times New Roman"/>
                <a:cs typeface="Times New Roman"/>
              </a:rPr>
              <a:t>«забег»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проходит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на </a:t>
            </a:r>
            <a:r>
              <a:rPr sz="2400" spc="-15" dirty="0">
                <a:latin typeface="Times New Roman"/>
                <a:cs typeface="Times New Roman"/>
              </a:rPr>
              <a:t>столе),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подбородком,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носом. </a:t>
            </a:r>
            <a:r>
              <a:rPr sz="2400" spc="-5" dirty="0">
                <a:latin typeface="Times New Roman"/>
                <a:cs typeface="Times New Roman"/>
              </a:rPr>
              <a:t>Для </a:t>
            </a:r>
            <a:r>
              <a:rPr sz="2400" dirty="0">
                <a:latin typeface="Times New Roman"/>
                <a:cs typeface="Times New Roman"/>
              </a:rPr>
              <a:t>детей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spc="5" dirty="0">
                <a:latin typeface="Times New Roman"/>
                <a:cs typeface="Times New Roman"/>
              </a:rPr>
              <a:t>постарше </a:t>
            </a:r>
            <a:r>
              <a:rPr sz="2400" spc="-15" dirty="0">
                <a:latin typeface="Times New Roman"/>
                <a:cs typeface="Times New Roman"/>
              </a:rPr>
              <a:t>игру потребуется </a:t>
            </a:r>
            <a:r>
              <a:rPr sz="2400" spc="-5" dirty="0">
                <a:latin typeface="Times New Roman"/>
                <a:cs typeface="Times New Roman"/>
              </a:rPr>
              <a:t>усложнить, </a:t>
            </a:r>
            <a:r>
              <a:rPr sz="2400" spc="-10" dirty="0">
                <a:latin typeface="Times New Roman"/>
                <a:cs typeface="Times New Roman"/>
              </a:rPr>
              <a:t>расположив </a:t>
            </a:r>
            <a:r>
              <a:rPr sz="2400" spc="-5" dirty="0">
                <a:latin typeface="Times New Roman"/>
                <a:cs typeface="Times New Roman"/>
              </a:rPr>
              <a:t>на </a:t>
            </a:r>
            <a:r>
              <a:rPr sz="2400" dirty="0">
                <a:latin typeface="Times New Roman"/>
                <a:cs typeface="Times New Roman"/>
              </a:rPr>
              <a:t>пути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следования </a:t>
            </a:r>
            <a:r>
              <a:rPr sz="2400" spc="-25" dirty="0">
                <a:latin typeface="Times New Roman"/>
                <a:cs typeface="Times New Roman"/>
              </a:rPr>
              <a:t>игроков </a:t>
            </a:r>
            <a:r>
              <a:rPr sz="2400" spc="-5" dirty="0">
                <a:latin typeface="Times New Roman"/>
                <a:cs typeface="Times New Roman"/>
              </a:rPr>
              <a:t>препятствия </a:t>
            </a:r>
            <a:r>
              <a:rPr sz="2400" dirty="0">
                <a:latin typeface="Times New Roman"/>
                <a:cs typeface="Times New Roman"/>
              </a:rPr>
              <a:t>— </a:t>
            </a:r>
            <a:r>
              <a:rPr sz="2400" spc="-10" dirty="0">
                <a:latin typeface="Times New Roman"/>
                <a:cs typeface="Times New Roman"/>
              </a:rPr>
              <a:t>например, </a:t>
            </a:r>
            <a:r>
              <a:rPr sz="2400" spc="-5" dirty="0">
                <a:latin typeface="Times New Roman"/>
                <a:cs typeface="Times New Roman"/>
              </a:rPr>
              <a:t>преграду или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что-то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похожее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тоннель.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6238" y="628014"/>
            <a:ext cx="278511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spc="-5" dirty="0"/>
              <a:t>Бег</a:t>
            </a:r>
            <a:r>
              <a:rPr sz="3500" spc="-45" dirty="0"/>
              <a:t> </a:t>
            </a:r>
            <a:r>
              <a:rPr sz="3500" dirty="0"/>
              <a:t>с</a:t>
            </a:r>
            <a:r>
              <a:rPr sz="3500" spc="-50" dirty="0"/>
              <a:t> </a:t>
            </a:r>
            <a:r>
              <a:rPr sz="3500" spc="-25" dirty="0"/>
              <a:t>фасолью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690473" y="2052320"/>
            <a:ext cx="7760970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Дети,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как </a:t>
            </a:r>
            <a:r>
              <a:rPr sz="2400" dirty="0">
                <a:latin typeface="Times New Roman"/>
                <a:cs typeface="Times New Roman"/>
              </a:rPr>
              <a:t>известно,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любят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побегать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по </a:t>
            </a:r>
            <a:r>
              <a:rPr sz="2400" spc="-55" dirty="0">
                <a:latin typeface="Times New Roman"/>
                <a:cs typeface="Times New Roman"/>
              </a:rPr>
              <a:t>дому,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но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каждый</a:t>
            </a:r>
            <a:r>
              <a:rPr sz="2400" dirty="0">
                <a:latin typeface="Times New Roman"/>
                <a:cs typeface="Times New Roman"/>
              </a:rPr>
              <a:t> раз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рискуют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либо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свалиться</a:t>
            </a:r>
            <a:r>
              <a:rPr sz="2400" dirty="0">
                <a:latin typeface="Times New Roman"/>
                <a:cs typeface="Times New Roman"/>
              </a:rPr>
              <a:t> и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получить </a:t>
            </a:r>
            <a:r>
              <a:rPr sz="2400" dirty="0">
                <a:latin typeface="Times New Roman"/>
                <a:cs typeface="Times New Roman"/>
              </a:rPr>
              <a:t>ушиб,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либо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зацепить</a:t>
            </a:r>
            <a:endParaRPr sz="2400">
              <a:latin typeface="Times New Roman"/>
              <a:cs typeface="Times New Roman"/>
            </a:endParaRPr>
          </a:p>
          <a:p>
            <a:pPr marL="12700" marR="170815">
              <a:lnSpc>
                <a:spcPct val="100000"/>
              </a:lnSpc>
            </a:pPr>
            <a:r>
              <a:rPr sz="2400" spc="-15" dirty="0">
                <a:latin typeface="Times New Roman"/>
                <a:cs typeface="Times New Roman"/>
              </a:rPr>
              <a:t>что-то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из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мебели.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Поэтому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предлагаем </a:t>
            </a:r>
            <a:r>
              <a:rPr sz="2400" spc="-5" dirty="0">
                <a:latin typeface="Times New Roman"/>
                <a:cs typeface="Times New Roman"/>
              </a:rPr>
              <a:t>им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подвигаться,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но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некоторым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ограничением: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на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голове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</a:t>
            </a:r>
            <a:r>
              <a:rPr sz="2400" spc="-5" dirty="0">
                <a:latin typeface="Times New Roman"/>
                <a:cs typeface="Times New Roman"/>
              </a:rPr>
              <a:t> них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будет</a:t>
            </a:r>
            <a:r>
              <a:rPr sz="2400" spc="-15" dirty="0">
                <a:latin typeface="Times New Roman"/>
                <a:cs typeface="Times New Roman"/>
              </a:rPr>
              <a:t> лежать 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пакетик</a:t>
            </a:r>
            <a:r>
              <a:rPr sz="2400" spc="-5" dirty="0">
                <a:latin typeface="Times New Roman"/>
                <a:cs typeface="Times New Roman"/>
              </a:rPr>
              <a:t> или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мешочек 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-10" dirty="0">
                <a:latin typeface="Times New Roman"/>
                <a:cs typeface="Times New Roman"/>
              </a:rPr>
              <a:t> фасолью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(горохом,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карамелью).</a:t>
            </a:r>
            <a:endParaRPr sz="2400">
              <a:latin typeface="Times New Roman"/>
              <a:cs typeface="Times New Roman"/>
            </a:endParaRPr>
          </a:p>
          <a:p>
            <a:pPr marL="12700" marR="356235">
              <a:lnSpc>
                <a:spcPct val="100000"/>
              </a:lnSpc>
            </a:pPr>
            <a:r>
              <a:rPr sz="2400" spc="-15" dirty="0">
                <a:latin typeface="Times New Roman"/>
                <a:cs typeface="Times New Roman"/>
              </a:rPr>
              <a:t>Таким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образом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ребенок</a:t>
            </a:r>
            <a:r>
              <a:rPr sz="2400" spc="-15" dirty="0">
                <a:latin typeface="Times New Roman"/>
                <a:cs typeface="Times New Roman"/>
              </a:rPr>
              <a:t> должен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стараться </a:t>
            </a:r>
            <a:r>
              <a:rPr sz="2400" dirty="0">
                <a:latin typeface="Times New Roman"/>
                <a:cs typeface="Times New Roman"/>
              </a:rPr>
              <a:t>быстрее дойти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до </a:t>
            </a:r>
            <a:r>
              <a:rPr sz="2400" spc="-5" dirty="0">
                <a:latin typeface="Times New Roman"/>
                <a:cs typeface="Times New Roman"/>
              </a:rPr>
              <a:t>цели, но не</a:t>
            </a:r>
            <a:r>
              <a:rPr sz="2400" dirty="0">
                <a:latin typeface="Times New Roman"/>
                <a:cs typeface="Times New Roman"/>
              </a:rPr>
              <a:t> уронить </a:t>
            </a:r>
            <a:r>
              <a:rPr sz="2400" spc="-10" dirty="0">
                <a:latin typeface="Times New Roman"/>
                <a:cs typeface="Times New Roman"/>
              </a:rPr>
              <a:t>свой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груз. Между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тем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научится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001010" algn="l"/>
              </a:tabLst>
            </a:pPr>
            <a:r>
              <a:rPr sz="2400" spc="-10" dirty="0">
                <a:latin typeface="Times New Roman"/>
                <a:cs typeface="Times New Roman"/>
              </a:rPr>
              <a:t>держать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равновесие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	</a:t>
            </a:r>
            <a:r>
              <a:rPr sz="2400" spc="-30" dirty="0">
                <a:latin typeface="Times New Roman"/>
                <a:cs typeface="Times New Roman"/>
              </a:rPr>
              <a:t>осанку.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8682" y="853820"/>
            <a:ext cx="294005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spc="-20" dirty="0"/>
              <a:t>«Автомобиль»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834339" y="2034285"/>
            <a:ext cx="7555865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14045">
              <a:lnSpc>
                <a:spcPct val="100000"/>
              </a:lnSpc>
              <a:spcBef>
                <a:spcPts val="100"/>
              </a:spcBef>
              <a:tabLst>
                <a:tab pos="3443604" algn="l"/>
              </a:tabLst>
            </a:pPr>
            <a:r>
              <a:rPr sz="2400" spc="-15" dirty="0">
                <a:latin typeface="Times New Roman"/>
                <a:cs typeface="Times New Roman"/>
              </a:rPr>
              <a:t>Одна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из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популярных </a:t>
            </a:r>
            <a:r>
              <a:rPr sz="2400" spc="-5" dirty="0">
                <a:latin typeface="Times New Roman"/>
                <a:cs typeface="Times New Roman"/>
              </a:rPr>
              <a:t>игр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детском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саду,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но </a:t>
            </a:r>
            <a:r>
              <a:rPr sz="2400" dirty="0">
                <a:latin typeface="Times New Roman"/>
                <a:cs typeface="Times New Roman"/>
              </a:rPr>
              <a:t>ее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можно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легко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организовать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10" dirty="0">
                <a:latin typeface="Times New Roman"/>
                <a:cs typeface="Times New Roman"/>
              </a:rPr>
              <a:t> домашних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условиях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во</a:t>
            </a:r>
            <a:r>
              <a:rPr sz="2400" spc="-5" dirty="0">
                <a:latin typeface="Times New Roman"/>
                <a:cs typeface="Times New Roman"/>
              </a:rPr>
              <a:t> время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карантина. </a:t>
            </a:r>
            <a:r>
              <a:rPr sz="2400" dirty="0">
                <a:latin typeface="Times New Roman"/>
                <a:cs typeface="Times New Roman"/>
              </a:rPr>
              <a:t>Малыш</a:t>
            </a:r>
            <a:r>
              <a:rPr sz="2400" spc="-10" dirty="0">
                <a:latin typeface="Times New Roman"/>
                <a:cs typeface="Times New Roman"/>
              </a:rPr>
              <a:t> исполняет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роль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«автомобиля», </a:t>
            </a:r>
            <a:r>
              <a:rPr sz="2400" spc="-10" dirty="0">
                <a:latin typeface="Times New Roman"/>
                <a:cs typeface="Times New Roman"/>
              </a:rPr>
              <a:t> родителю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достается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роль	</a:t>
            </a:r>
            <a:r>
              <a:rPr sz="2400" spc="-5" dirty="0">
                <a:latin typeface="Times New Roman"/>
                <a:cs typeface="Times New Roman"/>
              </a:rPr>
              <a:t>«светофора»,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поэтому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spc="-35" dirty="0">
                <a:latin typeface="Times New Roman"/>
                <a:cs typeface="Times New Roman"/>
              </a:rPr>
              <a:t>подготовьте </a:t>
            </a:r>
            <a:r>
              <a:rPr sz="2400" spc="5" dirty="0">
                <a:latin typeface="Times New Roman"/>
                <a:cs typeface="Times New Roman"/>
              </a:rPr>
              <a:t>три </a:t>
            </a:r>
            <a:r>
              <a:rPr sz="2400" spc="-25" dirty="0">
                <a:latin typeface="Times New Roman"/>
                <a:cs typeface="Times New Roman"/>
              </a:rPr>
              <a:t>карточки </a:t>
            </a:r>
            <a:r>
              <a:rPr sz="2400" dirty="0">
                <a:latin typeface="Times New Roman"/>
                <a:cs typeface="Times New Roman"/>
              </a:rPr>
              <a:t>— красную, </a:t>
            </a:r>
            <a:r>
              <a:rPr sz="2400" spc="-10" dirty="0">
                <a:latin typeface="Times New Roman"/>
                <a:cs typeface="Times New Roman"/>
              </a:rPr>
              <a:t>желтую </a:t>
            </a:r>
            <a:r>
              <a:rPr sz="2400" dirty="0">
                <a:latin typeface="Times New Roman"/>
                <a:cs typeface="Times New Roman"/>
              </a:rPr>
              <a:t>и зеленую.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Когда </a:t>
            </a:r>
            <a:r>
              <a:rPr sz="2400" spc="-5" dirty="0">
                <a:latin typeface="Times New Roman"/>
                <a:cs typeface="Times New Roman"/>
              </a:rPr>
              <a:t>«загорается» </a:t>
            </a:r>
            <a:r>
              <a:rPr sz="2400" dirty="0">
                <a:latin typeface="Times New Roman"/>
                <a:cs typeface="Times New Roman"/>
              </a:rPr>
              <a:t>красный </a:t>
            </a:r>
            <a:r>
              <a:rPr sz="2400" spc="-40" dirty="0">
                <a:latin typeface="Times New Roman"/>
                <a:cs typeface="Times New Roman"/>
              </a:rPr>
              <a:t>свет, </a:t>
            </a:r>
            <a:r>
              <a:rPr sz="2400" spc="-5" dirty="0">
                <a:latin typeface="Times New Roman"/>
                <a:cs typeface="Times New Roman"/>
              </a:rPr>
              <a:t>ребенок </a:t>
            </a:r>
            <a:r>
              <a:rPr sz="2400" spc="-10" dirty="0">
                <a:latin typeface="Times New Roman"/>
                <a:cs typeface="Times New Roman"/>
              </a:rPr>
              <a:t>стоит </a:t>
            </a:r>
            <a:r>
              <a:rPr sz="2400" spc="-5" dirty="0">
                <a:latin typeface="Times New Roman"/>
                <a:cs typeface="Times New Roman"/>
              </a:rPr>
              <a:t>на </a:t>
            </a:r>
            <a:r>
              <a:rPr sz="2400" spc="10" dirty="0">
                <a:latin typeface="Times New Roman"/>
                <a:cs typeface="Times New Roman"/>
              </a:rPr>
              <a:t>месте.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При </a:t>
            </a:r>
            <a:r>
              <a:rPr sz="2400" spc="-30" dirty="0">
                <a:latin typeface="Times New Roman"/>
                <a:cs typeface="Times New Roman"/>
              </a:rPr>
              <a:t>команде </a:t>
            </a:r>
            <a:r>
              <a:rPr sz="2400" spc="-5" dirty="0">
                <a:latin typeface="Times New Roman"/>
                <a:cs typeface="Times New Roman"/>
              </a:rPr>
              <a:t>«желтый» </a:t>
            </a:r>
            <a:r>
              <a:rPr sz="2400" dirty="0">
                <a:latin typeface="Times New Roman"/>
                <a:cs typeface="Times New Roman"/>
              </a:rPr>
              <a:t>— </a:t>
            </a:r>
            <a:r>
              <a:rPr sz="2400" spc="-15" dirty="0">
                <a:latin typeface="Times New Roman"/>
                <a:cs typeface="Times New Roman"/>
              </a:rPr>
              <a:t>«заводит мотор», </a:t>
            </a:r>
            <a:r>
              <a:rPr sz="2400" dirty="0">
                <a:latin typeface="Times New Roman"/>
                <a:cs typeface="Times New Roman"/>
              </a:rPr>
              <a:t>а </a:t>
            </a:r>
            <a:r>
              <a:rPr sz="2400" spc="-5" dirty="0">
                <a:latin typeface="Times New Roman"/>
                <a:cs typeface="Times New Roman"/>
              </a:rPr>
              <a:t>на зеленый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свет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— </a:t>
            </a:r>
            <a:r>
              <a:rPr sz="2400" spc="-15" dirty="0">
                <a:latin typeface="Times New Roman"/>
                <a:cs typeface="Times New Roman"/>
              </a:rPr>
              <a:t>начинает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двигаться.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6865" y="804494"/>
            <a:ext cx="3188335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dirty="0"/>
              <a:t>«Выше</a:t>
            </a:r>
            <a:r>
              <a:rPr sz="3500" spc="-65" dirty="0"/>
              <a:t> </a:t>
            </a:r>
            <a:r>
              <a:rPr sz="3500" dirty="0"/>
              <a:t>и</a:t>
            </a:r>
            <a:r>
              <a:rPr sz="3500" spc="-25" dirty="0"/>
              <a:t> </a:t>
            </a:r>
            <a:r>
              <a:rPr sz="3500" dirty="0"/>
              <a:t>выше»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690473" y="2118105"/>
            <a:ext cx="7722870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0579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Помните,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как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детстве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мы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сами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прыгали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на диванах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кроватях,</a:t>
            </a:r>
            <a:r>
              <a:rPr sz="2400" spc="5" dirty="0">
                <a:latin typeface="Times New Roman"/>
                <a:cs typeface="Times New Roman"/>
              </a:rPr>
              <a:t> чуть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не </a:t>
            </a:r>
            <a:r>
              <a:rPr sz="2400" dirty="0">
                <a:latin typeface="Times New Roman"/>
                <a:cs typeface="Times New Roman"/>
              </a:rPr>
              <a:t>до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потолка?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Нечто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похожее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можно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5533390" algn="l"/>
              </a:tabLst>
            </a:pPr>
            <a:r>
              <a:rPr sz="2400" spc="-10" dirty="0">
                <a:latin typeface="Times New Roman"/>
                <a:cs typeface="Times New Roman"/>
              </a:rPr>
              <a:t>организовать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своему </a:t>
            </a:r>
            <a:r>
              <a:rPr sz="2400" spc="-40" dirty="0">
                <a:latin typeface="Times New Roman"/>
                <a:cs typeface="Times New Roman"/>
              </a:rPr>
              <a:t>ребенку,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только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10" dirty="0">
                <a:latin typeface="Times New Roman"/>
                <a:cs typeface="Times New Roman"/>
              </a:rPr>
              <a:t> более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подходящих 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условиях.</a:t>
            </a:r>
            <a:r>
              <a:rPr sz="2400" spc="-15" dirty="0">
                <a:latin typeface="Times New Roman"/>
                <a:cs typeface="Times New Roman"/>
              </a:rPr>
              <a:t> Тренируемся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прыгать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высоту	</a:t>
            </a:r>
            <a:r>
              <a:rPr sz="2400" spc="-35" dirty="0">
                <a:latin typeface="Times New Roman"/>
                <a:cs typeface="Times New Roman"/>
              </a:rPr>
              <a:t>около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свободной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стены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комнате.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Чем</a:t>
            </a:r>
            <a:r>
              <a:rPr sz="2400" spc="-5" dirty="0">
                <a:latin typeface="Times New Roman"/>
                <a:cs typeface="Times New Roman"/>
              </a:rPr>
              <a:t> не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активное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занятие </a:t>
            </a:r>
            <a:r>
              <a:rPr sz="2400" spc="-10" dirty="0">
                <a:latin typeface="Times New Roman"/>
                <a:cs typeface="Times New Roman"/>
              </a:rPr>
              <a:t>во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время</a:t>
            </a:r>
            <a:endParaRPr sz="2400">
              <a:latin typeface="Times New Roman"/>
              <a:cs typeface="Times New Roman"/>
            </a:endParaRPr>
          </a:p>
          <a:p>
            <a:pPr marL="12700" marR="78105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самоизоляции?! </a:t>
            </a:r>
            <a:r>
              <a:rPr sz="2400" spc="-10" dirty="0">
                <a:latin typeface="Times New Roman"/>
                <a:cs typeface="Times New Roman"/>
              </a:rPr>
              <a:t>Ставим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на </a:t>
            </a:r>
            <a:r>
              <a:rPr sz="2400" dirty="0">
                <a:latin typeface="Times New Roman"/>
                <a:cs typeface="Times New Roman"/>
              </a:rPr>
              <a:t>стене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отметку,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до </a:t>
            </a:r>
            <a:r>
              <a:rPr sz="2400" spc="-30" dirty="0">
                <a:latin typeface="Times New Roman"/>
                <a:cs typeface="Times New Roman"/>
              </a:rPr>
              <a:t>которой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ребенок </a:t>
            </a:r>
            <a:r>
              <a:rPr sz="2400" spc="-25" dirty="0">
                <a:latin typeface="Times New Roman"/>
                <a:cs typeface="Times New Roman"/>
              </a:rPr>
              <a:t>может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допрыгнуть,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потом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чуть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поднимаем</a:t>
            </a:r>
            <a:endParaRPr sz="2400">
              <a:latin typeface="Times New Roman"/>
              <a:cs typeface="Times New Roman"/>
            </a:endParaRPr>
          </a:p>
          <a:p>
            <a:pPr marL="12700" marR="3048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уровень, </a:t>
            </a:r>
            <a:r>
              <a:rPr sz="2400" spc="-30" dirty="0">
                <a:latin typeface="Times New Roman"/>
                <a:cs typeface="Times New Roman"/>
              </a:rPr>
              <a:t>потом </a:t>
            </a:r>
            <a:r>
              <a:rPr sz="2400" dirty="0">
                <a:latin typeface="Times New Roman"/>
                <a:cs typeface="Times New Roman"/>
              </a:rPr>
              <a:t>еще и еще. 15 минут тренировки пойдут </a:t>
            </a:r>
            <a:r>
              <a:rPr sz="2400" spc="-5" dirty="0">
                <a:latin typeface="Times New Roman"/>
                <a:cs typeface="Times New Roman"/>
              </a:rPr>
              <a:t>на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пользу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ребенку.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Кстати,</a:t>
            </a:r>
            <a:r>
              <a:rPr sz="2400" dirty="0">
                <a:latin typeface="Times New Roman"/>
                <a:cs typeface="Times New Roman"/>
              </a:rPr>
              <a:t> в </a:t>
            </a:r>
            <a:r>
              <a:rPr sz="2400" spc="-15" dirty="0">
                <a:latin typeface="Times New Roman"/>
                <a:cs typeface="Times New Roman"/>
              </a:rPr>
              <a:t>эту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игру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охотно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включатся</a:t>
            </a:r>
            <a:r>
              <a:rPr sz="2400" dirty="0">
                <a:latin typeface="Times New Roman"/>
                <a:cs typeface="Times New Roman"/>
              </a:rPr>
              <a:t> и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5" dirty="0">
                <a:latin typeface="Times New Roman"/>
                <a:cs typeface="Times New Roman"/>
              </a:rPr>
              <a:t>крохи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дети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постарше.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6788" y="730376"/>
            <a:ext cx="653288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2069">
              <a:lnSpc>
                <a:spcPct val="100000"/>
              </a:lnSpc>
              <a:spcBef>
                <a:spcPts val="105"/>
              </a:spcBef>
              <a:tabLst>
                <a:tab pos="2766695" algn="l"/>
              </a:tabLst>
            </a:pPr>
            <a:r>
              <a:rPr sz="2000" spc="55" dirty="0">
                <a:latin typeface="Cambria"/>
                <a:cs typeface="Cambria"/>
              </a:rPr>
              <a:t>«Игра</a:t>
            </a:r>
            <a:r>
              <a:rPr sz="2000" spc="195" dirty="0">
                <a:latin typeface="Cambria"/>
                <a:cs typeface="Cambria"/>
              </a:rPr>
              <a:t> </a:t>
            </a:r>
            <a:r>
              <a:rPr sz="2000" spc="90" dirty="0">
                <a:latin typeface="Cambria"/>
                <a:cs typeface="Cambria"/>
              </a:rPr>
              <a:t>имеет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spc="145" dirty="0">
                <a:latin typeface="Cambria"/>
                <a:cs typeface="Cambria"/>
              </a:rPr>
              <a:t>важное	</a:t>
            </a:r>
            <a:r>
              <a:rPr sz="2000" spc="105" dirty="0">
                <a:latin typeface="Cambria"/>
                <a:cs typeface="Cambria"/>
              </a:rPr>
              <a:t>значение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spc="155" dirty="0">
                <a:latin typeface="Cambria"/>
                <a:cs typeface="Cambria"/>
              </a:rPr>
              <a:t>в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spc="145" dirty="0">
                <a:latin typeface="Cambria"/>
                <a:cs typeface="Cambria"/>
              </a:rPr>
              <a:t>жизни</a:t>
            </a:r>
            <a:r>
              <a:rPr sz="2000" spc="160" dirty="0">
                <a:latin typeface="Cambria"/>
                <a:cs typeface="Cambria"/>
              </a:rPr>
              <a:t> </a:t>
            </a:r>
            <a:r>
              <a:rPr sz="2000" spc="155" dirty="0">
                <a:latin typeface="Cambria"/>
                <a:cs typeface="Cambria"/>
              </a:rPr>
              <a:t>ребёнка… </a:t>
            </a:r>
            <a:r>
              <a:rPr sz="2000" spc="-425" dirty="0">
                <a:latin typeface="Cambria"/>
                <a:cs typeface="Cambria"/>
              </a:rPr>
              <a:t> </a:t>
            </a:r>
            <a:r>
              <a:rPr sz="2000" spc="135" dirty="0">
                <a:latin typeface="Cambria"/>
                <a:cs typeface="Cambria"/>
              </a:rPr>
              <a:t>Каков</a:t>
            </a:r>
            <a:r>
              <a:rPr sz="2000" spc="200" dirty="0">
                <a:latin typeface="Cambria"/>
                <a:cs typeface="Cambria"/>
              </a:rPr>
              <a:t> </a:t>
            </a:r>
            <a:r>
              <a:rPr sz="2000" spc="90" dirty="0">
                <a:latin typeface="Cambria"/>
                <a:cs typeface="Cambria"/>
              </a:rPr>
              <a:t>ребёнок</a:t>
            </a:r>
            <a:r>
              <a:rPr sz="2000" spc="170" dirty="0">
                <a:latin typeface="Cambria"/>
                <a:cs typeface="Cambria"/>
              </a:rPr>
              <a:t> </a:t>
            </a:r>
            <a:r>
              <a:rPr sz="2000" spc="155" dirty="0">
                <a:latin typeface="Cambria"/>
                <a:cs typeface="Cambria"/>
              </a:rPr>
              <a:t>в</a:t>
            </a:r>
            <a:r>
              <a:rPr sz="2000" spc="210" dirty="0">
                <a:latin typeface="Cambria"/>
                <a:cs typeface="Cambria"/>
              </a:rPr>
              <a:t> </a:t>
            </a:r>
            <a:r>
              <a:rPr sz="2000" spc="120" dirty="0">
                <a:latin typeface="Cambria"/>
                <a:cs typeface="Cambria"/>
              </a:rPr>
              <a:t>игре,</a:t>
            </a:r>
            <a:r>
              <a:rPr sz="2000" spc="170" dirty="0">
                <a:latin typeface="Cambria"/>
                <a:cs typeface="Cambria"/>
              </a:rPr>
              <a:t> </a:t>
            </a:r>
            <a:r>
              <a:rPr sz="2000" spc="130" dirty="0">
                <a:latin typeface="Cambria"/>
                <a:cs typeface="Cambria"/>
              </a:rPr>
              <a:t>таким</a:t>
            </a:r>
            <a:r>
              <a:rPr sz="2000" spc="195" dirty="0">
                <a:latin typeface="Cambria"/>
                <a:cs typeface="Cambria"/>
              </a:rPr>
              <a:t> </a:t>
            </a:r>
            <a:r>
              <a:rPr sz="2000" spc="105" dirty="0">
                <a:latin typeface="Cambria"/>
                <a:cs typeface="Cambria"/>
              </a:rPr>
              <a:t>во</a:t>
            </a:r>
            <a:r>
              <a:rPr sz="2000" spc="220" dirty="0">
                <a:latin typeface="Cambria"/>
                <a:cs typeface="Cambria"/>
              </a:rPr>
              <a:t> </a:t>
            </a:r>
            <a:r>
              <a:rPr sz="2000" spc="95" dirty="0">
                <a:latin typeface="Cambria"/>
                <a:cs typeface="Cambria"/>
              </a:rPr>
              <a:t>многом</a:t>
            </a:r>
            <a:r>
              <a:rPr sz="2000" spc="200" dirty="0">
                <a:latin typeface="Cambria"/>
                <a:cs typeface="Cambria"/>
              </a:rPr>
              <a:t> </a:t>
            </a:r>
            <a:r>
              <a:rPr sz="2000" spc="90" dirty="0">
                <a:latin typeface="Cambria"/>
                <a:cs typeface="Cambria"/>
              </a:rPr>
              <a:t>он</a:t>
            </a:r>
            <a:r>
              <a:rPr sz="2000" spc="204" dirty="0">
                <a:latin typeface="Cambria"/>
                <a:cs typeface="Cambria"/>
              </a:rPr>
              <a:t> </a:t>
            </a:r>
            <a:r>
              <a:rPr sz="2000" spc="65" dirty="0">
                <a:latin typeface="Cambria"/>
                <a:cs typeface="Cambria"/>
              </a:rPr>
              <a:t>будет </a:t>
            </a:r>
            <a:r>
              <a:rPr sz="2000" spc="70" dirty="0">
                <a:latin typeface="Cambria"/>
                <a:cs typeface="Cambria"/>
              </a:rPr>
              <a:t> </a:t>
            </a:r>
            <a:r>
              <a:rPr sz="2000" spc="155" dirty="0">
                <a:latin typeface="Cambria"/>
                <a:cs typeface="Cambria"/>
              </a:rPr>
              <a:t>в</a:t>
            </a:r>
            <a:r>
              <a:rPr sz="2000" spc="190" dirty="0">
                <a:latin typeface="Cambria"/>
                <a:cs typeface="Cambria"/>
              </a:rPr>
              <a:t> </a:t>
            </a:r>
            <a:r>
              <a:rPr sz="2000" spc="105" dirty="0">
                <a:latin typeface="Cambria"/>
                <a:cs typeface="Cambria"/>
              </a:rPr>
              <a:t>работе,</a:t>
            </a:r>
            <a:r>
              <a:rPr sz="2000" spc="165" dirty="0">
                <a:latin typeface="Cambria"/>
                <a:cs typeface="Cambria"/>
              </a:rPr>
              <a:t> </a:t>
            </a:r>
            <a:r>
              <a:rPr sz="2000" spc="105" dirty="0">
                <a:latin typeface="Cambria"/>
                <a:cs typeface="Cambria"/>
              </a:rPr>
              <a:t>когда</a:t>
            </a:r>
            <a:r>
              <a:rPr sz="2000" spc="195" dirty="0">
                <a:latin typeface="Cambria"/>
                <a:cs typeface="Cambria"/>
              </a:rPr>
              <a:t> </a:t>
            </a:r>
            <a:r>
              <a:rPr sz="2000" spc="120" dirty="0">
                <a:latin typeface="Cambria"/>
                <a:cs typeface="Cambria"/>
              </a:rPr>
              <a:t>вырастет.</a:t>
            </a:r>
            <a:r>
              <a:rPr sz="2000" spc="175" dirty="0">
                <a:latin typeface="Cambria"/>
                <a:cs typeface="Cambria"/>
              </a:rPr>
              <a:t> </a:t>
            </a:r>
            <a:r>
              <a:rPr sz="2000" spc="100" dirty="0">
                <a:latin typeface="Cambria"/>
                <a:cs typeface="Cambria"/>
              </a:rPr>
              <a:t>Поэтому</a:t>
            </a:r>
            <a:r>
              <a:rPr sz="2000" spc="175" dirty="0">
                <a:latin typeface="Cambria"/>
                <a:cs typeface="Cambria"/>
              </a:rPr>
              <a:t> </a:t>
            </a:r>
            <a:r>
              <a:rPr sz="2000" spc="114" dirty="0">
                <a:latin typeface="Cambria"/>
                <a:cs typeface="Cambria"/>
              </a:rPr>
              <a:t>воспитание </a:t>
            </a:r>
            <a:r>
              <a:rPr sz="2000" spc="120" dirty="0">
                <a:latin typeface="Cambria"/>
                <a:cs typeface="Cambria"/>
              </a:rPr>
              <a:t> </a:t>
            </a:r>
            <a:r>
              <a:rPr sz="2000" spc="80" dirty="0">
                <a:latin typeface="Cambria"/>
                <a:cs typeface="Cambria"/>
              </a:rPr>
              <a:t>будущего</a:t>
            </a:r>
            <a:r>
              <a:rPr sz="2000" spc="160" dirty="0">
                <a:latin typeface="Cambria"/>
                <a:cs typeface="Cambria"/>
              </a:rPr>
              <a:t> </a:t>
            </a:r>
            <a:r>
              <a:rPr sz="2000" spc="60" dirty="0">
                <a:latin typeface="Cambria"/>
                <a:cs typeface="Cambria"/>
              </a:rPr>
              <a:t>деятеля</a:t>
            </a:r>
            <a:r>
              <a:rPr sz="2000" spc="150" dirty="0">
                <a:latin typeface="Cambria"/>
                <a:cs typeface="Cambria"/>
              </a:rPr>
              <a:t> </a:t>
            </a:r>
            <a:r>
              <a:rPr sz="2000" spc="120" dirty="0">
                <a:latin typeface="Cambria"/>
                <a:cs typeface="Cambria"/>
              </a:rPr>
              <a:t>происходит,</a:t>
            </a:r>
            <a:r>
              <a:rPr sz="2000" spc="165" dirty="0">
                <a:latin typeface="Cambria"/>
                <a:cs typeface="Cambria"/>
              </a:rPr>
              <a:t> </a:t>
            </a:r>
            <a:r>
              <a:rPr sz="2000" spc="140" dirty="0">
                <a:latin typeface="Cambria"/>
                <a:cs typeface="Cambria"/>
              </a:rPr>
              <a:t>прежде</a:t>
            </a:r>
            <a:r>
              <a:rPr sz="2000" spc="200" dirty="0">
                <a:latin typeface="Cambria"/>
                <a:cs typeface="Cambria"/>
              </a:rPr>
              <a:t> </a:t>
            </a:r>
            <a:r>
              <a:rPr sz="2000" spc="110" dirty="0">
                <a:latin typeface="Cambria"/>
                <a:cs typeface="Cambria"/>
              </a:rPr>
              <a:t>всего,</a:t>
            </a:r>
            <a:r>
              <a:rPr sz="2000" spc="165" dirty="0">
                <a:latin typeface="Cambria"/>
                <a:cs typeface="Cambria"/>
              </a:rPr>
              <a:t> </a:t>
            </a:r>
            <a:r>
              <a:rPr sz="2000" spc="155" dirty="0">
                <a:latin typeface="Cambria"/>
                <a:cs typeface="Cambria"/>
              </a:rPr>
              <a:t>в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tabLst>
                <a:tab pos="4319270" algn="l"/>
              </a:tabLst>
            </a:pPr>
            <a:r>
              <a:rPr sz="2000" spc="55" dirty="0">
                <a:latin typeface="Cambria"/>
                <a:cs typeface="Cambria"/>
              </a:rPr>
              <a:t>игре».	</a:t>
            </a:r>
            <a:r>
              <a:rPr sz="2000" spc="150" dirty="0">
                <a:latin typeface="Cambria"/>
                <a:cs typeface="Cambria"/>
              </a:rPr>
              <a:t>(А.С.</a:t>
            </a:r>
            <a:r>
              <a:rPr sz="2000" spc="110" dirty="0">
                <a:latin typeface="Cambria"/>
                <a:cs typeface="Cambria"/>
              </a:rPr>
              <a:t> Макаренко)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87067" y="2369820"/>
            <a:ext cx="6120765" cy="4244340"/>
            <a:chOff x="1687067" y="2369820"/>
            <a:chExt cx="6120765" cy="42443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7067" y="2369820"/>
              <a:ext cx="6120383" cy="42443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82520" y="2564892"/>
              <a:ext cx="5532247" cy="365645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5129" y="628014"/>
            <a:ext cx="179451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dirty="0"/>
              <a:t>«Ручеек»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906576" y="1720977"/>
            <a:ext cx="7385684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25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На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полу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из </a:t>
            </a:r>
            <a:r>
              <a:rPr sz="2400" spc="-20" dirty="0">
                <a:latin typeface="Times New Roman"/>
                <a:cs typeface="Times New Roman"/>
              </a:rPr>
              <a:t>двух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скакалок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или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веревок</a:t>
            </a:r>
            <a:r>
              <a:rPr sz="2400" dirty="0">
                <a:latin typeface="Times New Roman"/>
                <a:cs typeface="Times New Roman"/>
              </a:rPr>
              <a:t> делаем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ручеек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шириной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полтора-два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метра.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Посередине </a:t>
            </a:r>
            <a:r>
              <a:rPr sz="2400" spc="-5" dirty="0">
                <a:latin typeface="Times New Roman"/>
                <a:cs typeface="Times New Roman"/>
              </a:rPr>
              <a:t>раскладываем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бумажные </a:t>
            </a:r>
            <a:r>
              <a:rPr sz="2400" spc="-10" dirty="0">
                <a:latin typeface="Times New Roman"/>
                <a:cs typeface="Times New Roman"/>
              </a:rPr>
              <a:t>кружки </a:t>
            </a:r>
            <a:r>
              <a:rPr sz="2400" dirty="0">
                <a:latin typeface="Times New Roman"/>
                <a:cs typeface="Times New Roman"/>
              </a:rPr>
              <a:t>— </a:t>
            </a:r>
            <a:r>
              <a:rPr sz="2400" spc="-15" dirty="0">
                <a:latin typeface="Times New Roman"/>
                <a:cs typeface="Times New Roman"/>
              </a:rPr>
              <a:t>это </a:t>
            </a:r>
            <a:r>
              <a:rPr sz="2400" spc="-5" dirty="0">
                <a:latin typeface="Times New Roman"/>
                <a:cs typeface="Times New Roman"/>
              </a:rPr>
              <a:t>камушки. </a:t>
            </a:r>
            <a:r>
              <a:rPr sz="2400" spc="-20" dirty="0">
                <a:latin typeface="Times New Roman"/>
                <a:cs typeface="Times New Roman"/>
              </a:rPr>
              <a:t>Ребенку </a:t>
            </a:r>
            <a:r>
              <a:rPr sz="2400" spc="-5" dirty="0">
                <a:latin typeface="Times New Roman"/>
                <a:cs typeface="Times New Roman"/>
              </a:rPr>
              <a:t>нужно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перебраться 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одного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бережка</a:t>
            </a:r>
            <a:r>
              <a:rPr sz="2400" spc="-5" dirty="0">
                <a:latin typeface="Times New Roman"/>
                <a:cs typeface="Times New Roman"/>
              </a:rPr>
              <a:t> на </a:t>
            </a:r>
            <a:r>
              <a:rPr sz="2400" spc="-15" dirty="0">
                <a:latin typeface="Times New Roman"/>
                <a:cs typeface="Times New Roman"/>
              </a:rPr>
              <a:t>другой, </a:t>
            </a:r>
            <a:r>
              <a:rPr sz="2400" spc="-10" dirty="0">
                <a:latin typeface="Times New Roman"/>
                <a:cs typeface="Times New Roman"/>
              </a:rPr>
              <a:t>наступая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на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островки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перепрыгивая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камушки.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Если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оступился,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берет </a:t>
            </a:r>
            <a:r>
              <a:rPr sz="2400" spc="-65" dirty="0">
                <a:latin typeface="Times New Roman"/>
                <a:cs typeface="Times New Roman"/>
              </a:rPr>
              <a:t>паузу,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чтобы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«высушить» </a:t>
            </a:r>
            <a:r>
              <a:rPr sz="2400" spc="-15" dirty="0">
                <a:latin typeface="Times New Roman"/>
                <a:cs typeface="Times New Roman"/>
              </a:rPr>
              <a:t>ножки</a:t>
            </a:r>
            <a:r>
              <a:rPr sz="2400" spc="-5" dirty="0">
                <a:latin typeface="Times New Roman"/>
                <a:cs typeface="Times New Roman"/>
              </a:rPr>
              <a:t> на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tabLst>
                <a:tab pos="1062355" algn="l"/>
                <a:tab pos="2481580" algn="l"/>
              </a:tabLst>
            </a:pPr>
            <a:r>
              <a:rPr sz="2400" spc="-40" dirty="0">
                <a:latin typeface="Times New Roman"/>
                <a:cs typeface="Times New Roman"/>
              </a:rPr>
              <a:t>берегу.	</a:t>
            </a:r>
            <a:r>
              <a:rPr sz="2400" spc="-5" dirty="0">
                <a:latin typeface="Times New Roman"/>
                <a:cs typeface="Times New Roman"/>
              </a:rPr>
              <a:t>Нехитрое занятие, тем не </a:t>
            </a:r>
            <a:r>
              <a:rPr sz="2400" dirty="0">
                <a:latin typeface="Times New Roman"/>
                <a:cs typeface="Times New Roman"/>
              </a:rPr>
              <a:t>менее, </a:t>
            </a:r>
            <a:r>
              <a:rPr sz="2400" spc="-10" dirty="0">
                <a:latin typeface="Times New Roman"/>
                <a:cs typeface="Times New Roman"/>
              </a:rPr>
              <a:t>формирует </a:t>
            </a:r>
            <a:r>
              <a:rPr sz="2400" dirty="0">
                <a:latin typeface="Times New Roman"/>
                <a:cs typeface="Times New Roman"/>
              </a:rPr>
              <a:t>у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ребенка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ловкость,	</a:t>
            </a:r>
            <a:r>
              <a:rPr sz="2400" dirty="0">
                <a:latin typeface="Times New Roman"/>
                <a:cs typeface="Times New Roman"/>
              </a:rPr>
              <a:t>равновесие и </a:t>
            </a:r>
            <a:r>
              <a:rPr sz="2400" spc="-5" dirty="0">
                <a:latin typeface="Times New Roman"/>
                <a:cs typeface="Times New Roman"/>
              </a:rPr>
              <a:t>не </a:t>
            </a:r>
            <a:r>
              <a:rPr sz="2400" dirty="0">
                <a:latin typeface="Times New Roman"/>
                <a:cs typeface="Times New Roman"/>
              </a:rPr>
              <a:t>даст </a:t>
            </a:r>
            <a:r>
              <a:rPr sz="2400" spc="-10" dirty="0">
                <a:latin typeface="Times New Roman"/>
                <a:cs typeface="Times New Roman"/>
              </a:rPr>
              <a:t>заскучать во </a:t>
            </a:r>
            <a:r>
              <a:rPr sz="2400" spc="-5" dirty="0">
                <a:latin typeface="Times New Roman"/>
                <a:cs typeface="Times New Roman"/>
              </a:rPr>
              <a:t> время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карантина. 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заодно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малыш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вдоволь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напрыгается.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071" y="670636"/>
            <a:ext cx="3716654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dirty="0"/>
              <a:t>«Поиск</a:t>
            </a:r>
            <a:r>
              <a:rPr sz="3500" spc="-90" dirty="0"/>
              <a:t> </a:t>
            </a:r>
            <a:r>
              <a:rPr sz="3500" spc="-10" dirty="0"/>
              <a:t>сокровищ»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906576" y="1794713"/>
            <a:ext cx="7433945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42925">
              <a:lnSpc>
                <a:spcPct val="100000"/>
              </a:lnSpc>
              <a:spcBef>
                <a:spcPts val="100"/>
              </a:spcBef>
              <a:tabLst>
                <a:tab pos="3469004" algn="l"/>
              </a:tabLst>
            </a:pPr>
            <a:r>
              <a:rPr sz="2400" spc="-10" dirty="0">
                <a:latin typeface="Times New Roman"/>
                <a:cs typeface="Times New Roman"/>
              </a:rPr>
              <a:t>Чтобы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не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заскучать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во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время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долгого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сидения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дома, 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можно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придумать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разные	мини - квесты. </a:t>
            </a:r>
            <a:r>
              <a:rPr sz="2400" spc="-10" dirty="0">
                <a:latin typeface="Times New Roman"/>
                <a:cs typeface="Times New Roman"/>
              </a:rPr>
              <a:t>Например,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искать </a:t>
            </a:r>
            <a:r>
              <a:rPr sz="2400" dirty="0">
                <a:latin typeface="Times New Roman"/>
                <a:cs typeface="Times New Roman"/>
              </a:rPr>
              <a:t>сокровища!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Спрячьте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квартире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10-15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вещей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вместе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записками,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которых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будет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зашифрована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подсказка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следующем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месте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«клада». </a:t>
            </a:r>
            <a:r>
              <a:rPr sz="2400" dirty="0">
                <a:latin typeface="Times New Roman"/>
                <a:cs typeface="Times New Roman"/>
              </a:rPr>
              <a:t>Если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развить</a:t>
            </a:r>
            <a:endParaRPr sz="2400">
              <a:latin typeface="Times New Roman"/>
              <a:cs typeface="Times New Roman"/>
            </a:endParaRPr>
          </a:p>
          <a:p>
            <a:pPr marL="12700" marR="37465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мысль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более </a:t>
            </a:r>
            <a:r>
              <a:rPr sz="2400" dirty="0">
                <a:latin typeface="Times New Roman"/>
                <a:cs typeface="Times New Roman"/>
              </a:rPr>
              <a:t>фантазийно, </a:t>
            </a:r>
            <a:r>
              <a:rPr sz="2400" spc="-25" dirty="0">
                <a:latin typeface="Times New Roman"/>
                <a:cs typeface="Times New Roman"/>
              </a:rPr>
              <a:t>то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можно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нарисовать</a:t>
            </a:r>
            <a:r>
              <a:rPr sz="2400" dirty="0">
                <a:latin typeface="Times New Roman"/>
                <a:cs typeface="Times New Roman"/>
              </a:rPr>
              <a:t> целую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карту</a:t>
            </a:r>
            <a:r>
              <a:rPr sz="2400" dirty="0">
                <a:latin typeface="Times New Roman"/>
                <a:cs typeface="Times New Roman"/>
              </a:rPr>
              <a:t> «острова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сокровищ», и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тогда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занятость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ребенка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spc="5" dirty="0">
                <a:latin typeface="Times New Roman"/>
                <a:cs typeface="Times New Roman"/>
              </a:rPr>
              <a:t>часа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на </a:t>
            </a:r>
            <a:r>
              <a:rPr sz="2400" spc="-15" dirty="0">
                <a:latin typeface="Times New Roman"/>
                <a:cs typeface="Times New Roman"/>
              </a:rPr>
              <a:t>два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обеспечена.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Не </a:t>
            </a:r>
            <a:r>
              <a:rPr sz="2400" spc="-25" dirty="0">
                <a:latin typeface="Times New Roman"/>
                <a:cs typeface="Times New Roman"/>
              </a:rPr>
              <a:t>хотите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рисовать,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тогда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ведите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ребенка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 </a:t>
            </a:r>
            <a:r>
              <a:rPr sz="2400" spc="-5" dirty="0">
                <a:latin typeface="Times New Roman"/>
                <a:cs typeface="Times New Roman"/>
              </a:rPr>
              <a:t>цели </a:t>
            </a:r>
            <a:r>
              <a:rPr sz="2400" spc="-15" dirty="0">
                <a:latin typeface="Times New Roman"/>
                <a:cs typeface="Times New Roman"/>
              </a:rPr>
              <a:t>подсказками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«горячо-холодно».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9945" y="628014"/>
            <a:ext cx="3557904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dirty="0"/>
              <a:t>Иг</a:t>
            </a:r>
            <a:r>
              <a:rPr sz="3500" spc="-45" dirty="0"/>
              <a:t>р</a:t>
            </a:r>
            <a:r>
              <a:rPr sz="3500" dirty="0"/>
              <a:t>уш</a:t>
            </a:r>
            <a:r>
              <a:rPr sz="3500" spc="-85" dirty="0"/>
              <a:t>к</a:t>
            </a:r>
            <a:r>
              <a:rPr sz="3500" spc="-5" dirty="0"/>
              <a:t>а</a:t>
            </a:r>
            <a:r>
              <a:rPr sz="3500" dirty="0"/>
              <a:t>–хрю</a:t>
            </a:r>
            <a:r>
              <a:rPr sz="3500" spc="-15" dirty="0"/>
              <a:t>ш</a:t>
            </a:r>
            <a:r>
              <a:rPr sz="3500" spc="-85" dirty="0"/>
              <a:t>к</a:t>
            </a:r>
            <a:r>
              <a:rPr sz="3500" dirty="0"/>
              <a:t>а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762406" y="2168778"/>
            <a:ext cx="7255509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9085">
              <a:lnSpc>
                <a:spcPct val="100000"/>
              </a:lnSpc>
              <a:spcBef>
                <a:spcPts val="100"/>
              </a:spcBef>
              <a:tabLst>
                <a:tab pos="4554220" algn="l"/>
              </a:tabLst>
            </a:pPr>
            <a:r>
              <a:rPr sz="2400" spc="10" dirty="0">
                <a:latin typeface="Times New Roman"/>
                <a:cs typeface="Times New Roman"/>
              </a:rPr>
              <a:t>Веселая </a:t>
            </a:r>
            <a:r>
              <a:rPr sz="2400" spc="-5" dirty="0">
                <a:latin typeface="Times New Roman"/>
                <a:cs typeface="Times New Roman"/>
              </a:rPr>
              <a:t>игра </a:t>
            </a:r>
            <a:r>
              <a:rPr sz="2400" dirty="0">
                <a:latin typeface="Times New Roman"/>
                <a:cs typeface="Times New Roman"/>
              </a:rPr>
              <a:t>для </a:t>
            </a:r>
            <a:r>
              <a:rPr sz="2400" spc="-5" dirty="0">
                <a:latin typeface="Times New Roman"/>
                <a:cs typeface="Times New Roman"/>
              </a:rPr>
              <a:t>малышей, </a:t>
            </a:r>
            <a:r>
              <a:rPr sz="2400" spc="-30" dirty="0">
                <a:latin typeface="Times New Roman"/>
                <a:cs typeface="Times New Roman"/>
              </a:rPr>
              <a:t>которая </a:t>
            </a:r>
            <a:r>
              <a:rPr sz="2400" spc="-20" dirty="0">
                <a:latin typeface="Times New Roman"/>
                <a:cs typeface="Times New Roman"/>
              </a:rPr>
              <a:t>хорошо </a:t>
            </a:r>
            <a:r>
              <a:rPr sz="2400" dirty="0">
                <a:latin typeface="Times New Roman"/>
                <a:cs typeface="Times New Roman"/>
              </a:rPr>
              <a:t>разбавит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скучное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время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дома,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проведенное	на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карантине.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spc="-35" dirty="0">
                <a:latin typeface="Times New Roman"/>
                <a:cs typeface="Times New Roman"/>
              </a:rPr>
              <a:t>Подходит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для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детей </a:t>
            </a:r>
            <a:r>
              <a:rPr sz="2400" spc="-25" dirty="0">
                <a:latin typeface="Times New Roman"/>
                <a:cs typeface="Times New Roman"/>
              </a:rPr>
              <a:t>от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трех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лет.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Нужно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под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ритмичную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музыку </a:t>
            </a:r>
            <a:r>
              <a:rPr sz="2400" dirty="0">
                <a:latin typeface="Times New Roman"/>
                <a:cs typeface="Times New Roman"/>
              </a:rPr>
              <a:t>просто </a:t>
            </a:r>
            <a:r>
              <a:rPr sz="2400" spc="-15" dirty="0">
                <a:latin typeface="Times New Roman"/>
                <a:cs typeface="Times New Roman"/>
              </a:rPr>
              <a:t>перекидывать </a:t>
            </a:r>
            <a:r>
              <a:rPr sz="2400" spc="-5" dirty="0">
                <a:latin typeface="Times New Roman"/>
                <a:cs typeface="Times New Roman"/>
              </a:rPr>
              <a:t>друг другу </a:t>
            </a:r>
            <a:r>
              <a:rPr sz="2400" spc="-10" dirty="0">
                <a:latin typeface="Times New Roman"/>
                <a:cs typeface="Times New Roman"/>
              </a:rPr>
              <a:t>какую-то 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забавную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мягкую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плюшевую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игрушку. </a:t>
            </a:r>
            <a:r>
              <a:rPr sz="2400" spc="-15" dirty="0">
                <a:latin typeface="Times New Roman"/>
                <a:cs typeface="Times New Roman"/>
              </a:rPr>
              <a:t>Как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только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музыка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останавливается,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игрок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игрушкой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руках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5" dirty="0">
                <a:latin typeface="Times New Roman"/>
                <a:cs typeface="Times New Roman"/>
              </a:rPr>
              <a:t>должен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выполнить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условие: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рассказать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стишок,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спеть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песенку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или</a:t>
            </a:r>
            <a:r>
              <a:rPr sz="2400" spc="-15" dirty="0">
                <a:latin typeface="Times New Roman"/>
                <a:cs typeface="Times New Roman"/>
              </a:rPr>
              <a:t> прокукарекать.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30166" y="559053"/>
            <a:ext cx="218059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spc="-5" dirty="0"/>
              <a:t>Дис</a:t>
            </a:r>
            <a:r>
              <a:rPr sz="3500" spc="-140" dirty="0"/>
              <a:t>к</a:t>
            </a:r>
            <a:r>
              <a:rPr sz="3500" dirty="0"/>
              <a:t>о</a:t>
            </a:r>
            <a:r>
              <a:rPr sz="3500" spc="-50" dirty="0"/>
              <a:t>т</a:t>
            </a:r>
            <a:r>
              <a:rPr sz="3500" dirty="0"/>
              <a:t>е</a:t>
            </a:r>
            <a:r>
              <a:rPr sz="3500" spc="-85" dirty="0"/>
              <a:t>к</a:t>
            </a:r>
            <a:r>
              <a:rPr sz="3500" dirty="0"/>
              <a:t>а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762406" y="1793494"/>
            <a:ext cx="7611745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Просто </a:t>
            </a:r>
            <a:r>
              <a:rPr sz="2400" spc="-15" dirty="0">
                <a:latin typeface="Times New Roman"/>
                <a:cs typeface="Times New Roman"/>
              </a:rPr>
              <a:t>включаем </a:t>
            </a:r>
            <a:r>
              <a:rPr sz="2400" dirty="0">
                <a:latin typeface="Times New Roman"/>
                <a:cs typeface="Times New Roman"/>
              </a:rPr>
              <a:t>ритмичную </a:t>
            </a:r>
            <a:r>
              <a:rPr sz="2400" spc="-5" dirty="0">
                <a:latin typeface="Times New Roman"/>
                <a:cs typeface="Times New Roman"/>
              </a:rPr>
              <a:t>музыку </a:t>
            </a:r>
            <a:r>
              <a:rPr sz="2400" dirty="0">
                <a:latin typeface="Times New Roman"/>
                <a:cs typeface="Times New Roman"/>
              </a:rPr>
              <a:t>и танцуем вместе с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ребенком.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Универсальное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занятие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для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двухлетних </a:t>
            </a:r>
            <a:r>
              <a:rPr sz="2400" spc="-5" dirty="0">
                <a:latin typeface="Times New Roman"/>
                <a:cs typeface="Times New Roman"/>
              </a:rPr>
              <a:t> малышей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для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детей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младшего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школьного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возраста.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Как </a:t>
            </a:r>
            <a:r>
              <a:rPr sz="2400" spc="-10" dirty="0">
                <a:latin typeface="Times New Roman"/>
                <a:cs typeface="Times New Roman"/>
              </a:rPr>
              <a:t> вариант: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соревноваться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баттлах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или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импровизировать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хореографией. </a:t>
            </a:r>
            <a:r>
              <a:rPr sz="2400" spc="-5" dirty="0">
                <a:latin typeface="Times New Roman"/>
                <a:cs typeface="Times New Roman"/>
              </a:rPr>
              <a:t>Придумайте </a:t>
            </a:r>
            <a:r>
              <a:rPr sz="2400" dirty="0">
                <a:latin typeface="Times New Roman"/>
                <a:cs typeface="Times New Roman"/>
              </a:rPr>
              <a:t>смешные </a:t>
            </a:r>
            <a:r>
              <a:rPr sz="2400" spc="-5" dirty="0">
                <a:latin typeface="Times New Roman"/>
                <a:cs typeface="Times New Roman"/>
              </a:rPr>
              <a:t>движения, </a:t>
            </a:r>
            <a:r>
              <a:rPr sz="2400" spc="-15" dirty="0">
                <a:latin typeface="Times New Roman"/>
                <a:cs typeface="Times New Roman"/>
              </a:rPr>
              <a:t>имитируя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маленьких</a:t>
            </a:r>
            <a:r>
              <a:rPr sz="2400" spc="-10" dirty="0">
                <a:latin typeface="Times New Roman"/>
                <a:cs typeface="Times New Roman"/>
              </a:rPr>
              <a:t> утят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или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котят,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танцуйте,</a:t>
            </a:r>
            <a:r>
              <a:rPr sz="2400" spc="-5" dirty="0">
                <a:latin typeface="Times New Roman"/>
                <a:cs typeface="Times New Roman"/>
              </a:rPr>
              <a:t> пойте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смейтесь.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течение</a:t>
            </a:r>
            <a:r>
              <a:rPr sz="2400" dirty="0">
                <a:latin typeface="Times New Roman"/>
                <a:cs typeface="Times New Roman"/>
              </a:rPr>
              <a:t> дня </a:t>
            </a:r>
            <a:r>
              <a:rPr sz="2400" spc="-15" dirty="0">
                <a:latin typeface="Times New Roman"/>
                <a:cs typeface="Times New Roman"/>
              </a:rPr>
              <a:t>можно</a:t>
            </a:r>
            <a:r>
              <a:rPr sz="2400" dirty="0">
                <a:latin typeface="Times New Roman"/>
                <a:cs typeface="Times New Roman"/>
              </a:rPr>
              <a:t> устроить </a:t>
            </a:r>
            <a:r>
              <a:rPr sz="2400" spc="-30" dirty="0">
                <a:latin typeface="Times New Roman"/>
                <a:cs typeface="Times New Roman"/>
              </a:rPr>
              <a:t>несколько</a:t>
            </a:r>
            <a:r>
              <a:rPr sz="2400" dirty="0">
                <a:latin typeface="Times New Roman"/>
                <a:cs typeface="Times New Roman"/>
              </a:rPr>
              <a:t> таких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Times New Roman"/>
                <a:cs typeface="Times New Roman"/>
              </a:rPr>
              <a:t>музыкальных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пауз.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7183" y="2781122"/>
            <a:ext cx="48558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i="0" spc="-10" dirty="0">
                <a:solidFill>
                  <a:srgbClr val="FFFFFF"/>
                </a:solidFill>
                <a:latin typeface="Calibri"/>
                <a:cs typeface="Calibri"/>
              </a:rPr>
              <a:t>Спасибо</a:t>
            </a:r>
            <a:r>
              <a:rPr sz="4000" b="0" i="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0" i="0" spc="-5" dirty="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sz="4000" b="0" i="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0" i="0" spc="-5" dirty="0">
                <a:solidFill>
                  <a:srgbClr val="FFFFFF"/>
                </a:solidFill>
                <a:latin typeface="Calibri"/>
                <a:cs typeface="Calibri"/>
              </a:rPr>
              <a:t>внимание!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4994" y="406349"/>
            <a:ext cx="6032500" cy="2276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53589">
              <a:lnSpc>
                <a:spcPts val="2375"/>
              </a:lnSpc>
              <a:spcBef>
                <a:spcPts val="105"/>
              </a:spcBef>
            </a:pPr>
            <a:r>
              <a:rPr sz="2000" b="1" spc="120" dirty="0">
                <a:latin typeface="Cambria"/>
                <a:cs typeface="Cambria"/>
              </a:rPr>
              <a:t>Главная</a:t>
            </a:r>
            <a:r>
              <a:rPr sz="2000" b="1" spc="210" dirty="0">
                <a:latin typeface="Cambria"/>
                <a:cs typeface="Cambria"/>
              </a:rPr>
              <a:t> </a:t>
            </a:r>
            <a:r>
              <a:rPr sz="2000" b="1" spc="100" dirty="0">
                <a:latin typeface="Cambria"/>
                <a:cs typeface="Cambria"/>
              </a:rPr>
              <a:t>цель</a:t>
            </a:r>
            <a:r>
              <a:rPr sz="2000" b="1" spc="204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–</a:t>
            </a:r>
            <a:endParaRPr sz="2000">
              <a:latin typeface="Cambria"/>
              <a:cs typeface="Cambria"/>
            </a:endParaRPr>
          </a:p>
          <a:p>
            <a:pPr marL="222885">
              <a:lnSpc>
                <a:spcPts val="2375"/>
              </a:lnSpc>
              <a:tabLst>
                <a:tab pos="3782695" algn="l"/>
              </a:tabLst>
            </a:pPr>
            <a:r>
              <a:rPr sz="2000" b="1" spc="140" dirty="0">
                <a:latin typeface="Cambria"/>
                <a:cs typeface="Cambria"/>
              </a:rPr>
              <a:t>заинтересовать</a:t>
            </a:r>
            <a:r>
              <a:rPr sz="2000" b="1" spc="210" dirty="0">
                <a:latin typeface="Cambria"/>
                <a:cs typeface="Cambria"/>
              </a:rPr>
              <a:t> </a:t>
            </a:r>
            <a:r>
              <a:rPr sz="2000" b="1" spc="110" dirty="0">
                <a:latin typeface="Cambria"/>
                <a:cs typeface="Cambria"/>
              </a:rPr>
              <a:t>ребёнка	</a:t>
            </a:r>
            <a:r>
              <a:rPr sz="2000" b="1" spc="160" dirty="0">
                <a:latin typeface="Cambria"/>
                <a:cs typeface="Cambria"/>
              </a:rPr>
              <a:t>деятельностью.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2000" spc="190" dirty="0">
                <a:latin typeface="Cambria"/>
                <a:cs typeface="Cambria"/>
              </a:rPr>
              <a:t>Даже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spc="60" dirty="0">
                <a:latin typeface="Cambria"/>
                <a:cs typeface="Cambria"/>
              </a:rPr>
              <a:t>если</a:t>
            </a:r>
            <a:r>
              <a:rPr sz="2000" spc="170" dirty="0">
                <a:latin typeface="Cambria"/>
                <a:cs typeface="Cambria"/>
              </a:rPr>
              <a:t> </a:t>
            </a:r>
            <a:r>
              <a:rPr sz="2000" spc="70" dirty="0">
                <a:latin typeface="Cambria"/>
                <a:cs typeface="Cambria"/>
              </a:rPr>
              <a:t>у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spc="135" dirty="0">
                <a:latin typeface="Cambria"/>
                <a:cs typeface="Cambria"/>
              </a:rPr>
              <a:t>малыша</a:t>
            </a:r>
            <a:r>
              <a:rPr sz="2000" spc="200" dirty="0">
                <a:latin typeface="Cambria"/>
                <a:cs typeface="Cambria"/>
              </a:rPr>
              <a:t> </a:t>
            </a:r>
            <a:r>
              <a:rPr sz="2000" spc="95" dirty="0">
                <a:latin typeface="Cambria"/>
                <a:cs typeface="Cambria"/>
              </a:rPr>
              <a:t>не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spc="160" dirty="0">
                <a:latin typeface="Cambria"/>
                <a:cs typeface="Cambria"/>
              </a:rPr>
              <a:t>с</a:t>
            </a:r>
            <a:r>
              <a:rPr sz="2000" spc="175" dirty="0">
                <a:latin typeface="Cambria"/>
                <a:cs typeface="Cambria"/>
              </a:rPr>
              <a:t> </a:t>
            </a:r>
            <a:r>
              <a:rPr sz="2000" spc="95" dirty="0">
                <a:latin typeface="Cambria"/>
                <a:cs typeface="Cambria"/>
              </a:rPr>
              <a:t>первого</a:t>
            </a:r>
            <a:r>
              <a:rPr sz="2000" spc="155" dirty="0">
                <a:latin typeface="Cambria"/>
                <a:cs typeface="Cambria"/>
              </a:rPr>
              <a:t> раза,</a:t>
            </a:r>
            <a:endParaRPr sz="2000">
              <a:latin typeface="Cambria"/>
              <a:cs typeface="Cambria"/>
            </a:endParaRPr>
          </a:p>
          <a:p>
            <a:pPr marL="12700" marR="195580">
              <a:lnSpc>
                <a:spcPct val="99700"/>
              </a:lnSpc>
              <a:spcBef>
                <a:spcPts val="5"/>
              </a:spcBef>
              <a:tabLst>
                <a:tab pos="3462654" algn="l"/>
              </a:tabLst>
            </a:pPr>
            <a:r>
              <a:rPr sz="2000" spc="100" dirty="0">
                <a:latin typeface="Cambria"/>
                <a:cs typeface="Cambria"/>
              </a:rPr>
              <a:t>получается,</a:t>
            </a:r>
            <a:r>
              <a:rPr sz="2000" spc="160" dirty="0">
                <a:latin typeface="Cambria"/>
                <a:cs typeface="Cambria"/>
              </a:rPr>
              <a:t> </a:t>
            </a:r>
            <a:r>
              <a:rPr sz="2000" spc="75" dirty="0">
                <a:latin typeface="Cambria"/>
                <a:cs typeface="Cambria"/>
              </a:rPr>
              <a:t>выполнить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spc="45" dirty="0">
                <a:latin typeface="Cambria"/>
                <a:cs typeface="Cambria"/>
              </a:rPr>
              <a:t>то</a:t>
            </a:r>
            <a:r>
              <a:rPr sz="2000" spc="210" dirty="0">
                <a:latin typeface="Cambria"/>
                <a:cs typeface="Cambria"/>
              </a:rPr>
              <a:t> </a:t>
            </a:r>
            <a:r>
              <a:rPr sz="2000" spc="45" dirty="0">
                <a:latin typeface="Cambria"/>
                <a:cs typeface="Cambria"/>
              </a:rPr>
              <a:t>или</a:t>
            </a:r>
            <a:r>
              <a:rPr sz="2000" spc="190" dirty="0">
                <a:latin typeface="Cambria"/>
                <a:cs typeface="Cambria"/>
              </a:rPr>
              <a:t> </a:t>
            </a:r>
            <a:r>
              <a:rPr sz="2000" spc="90" dirty="0">
                <a:latin typeface="Cambria"/>
                <a:cs typeface="Cambria"/>
              </a:rPr>
              <a:t>иное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spc="135" dirty="0">
                <a:latin typeface="Cambria"/>
                <a:cs typeface="Cambria"/>
              </a:rPr>
              <a:t>задание, </a:t>
            </a:r>
            <a:r>
              <a:rPr sz="2000" spc="-425" dirty="0">
                <a:latin typeface="Cambria"/>
                <a:cs typeface="Cambria"/>
              </a:rPr>
              <a:t> </a:t>
            </a:r>
            <a:r>
              <a:rPr sz="2000" spc="204" dirty="0">
                <a:latin typeface="Cambria"/>
                <a:cs typeface="Cambria"/>
              </a:rPr>
              <a:t>ваш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spc="90" dirty="0">
                <a:latin typeface="Cambria"/>
                <a:cs typeface="Cambria"/>
              </a:rPr>
              <a:t>ребёнок</a:t>
            </a:r>
            <a:r>
              <a:rPr sz="2000" spc="160" dirty="0">
                <a:latin typeface="Cambria"/>
                <a:cs typeface="Cambria"/>
              </a:rPr>
              <a:t> </a:t>
            </a:r>
            <a:r>
              <a:rPr sz="2000" spc="165" dirty="0">
                <a:latin typeface="Cambria"/>
                <a:cs typeface="Cambria"/>
              </a:rPr>
              <a:t>каждый</a:t>
            </a:r>
            <a:r>
              <a:rPr sz="2000" spc="195" dirty="0">
                <a:latin typeface="Cambria"/>
                <a:cs typeface="Cambria"/>
              </a:rPr>
              <a:t> </a:t>
            </a:r>
            <a:r>
              <a:rPr sz="2000" spc="114" dirty="0">
                <a:latin typeface="Cambria"/>
                <a:cs typeface="Cambria"/>
              </a:rPr>
              <a:t>раз	</a:t>
            </a:r>
            <a:r>
              <a:rPr sz="2000" spc="60" dirty="0">
                <a:latin typeface="Cambria"/>
                <a:cs typeface="Cambria"/>
              </a:rPr>
              <a:t>делает</a:t>
            </a:r>
            <a:r>
              <a:rPr sz="2000" spc="155" dirty="0">
                <a:latin typeface="Cambria"/>
                <a:cs typeface="Cambria"/>
              </a:rPr>
              <a:t> </a:t>
            </a:r>
            <a:r>
              <a:rPr sz="2000" spc="90" dirty="0">
                <a:latin typeface="Cambria"/>
                <a:cs typeface="Cambria"/>
              </a:rPr>
              <a:t>пусть </a:t>
            </a:r>
            <a:r>
              <a:rPr sz="2000" spc="95" dirty="0">
                <a:latin typeface="Cambria"/>
                <a:cs typeface="Cambria"/>
              </a:rPr>
              <a:t> </a:t>
            </a:r>
            <a:r>
              <a:rPr sz="2000" spc="110" dirty="0">
                <a:latin typeface="Cambria"/>
                <a:cs typeface="Cambria"/>
              </a:rPr>
              <a:t>маленький,</a:t>
            </a:r>
            <a:r>
              <a:rPr sz="2000" spc="160" dirty="0">
                <a:latin typeface="Cambria"/>
                <a:cs typeface="Cambria"/>
              </a:rPr>
              <a:t> </a:t>
            </a:r>
            <a:r>
              <a:rPr sz="2000" spc="90" dirty="0">
                <a:latin typeface="Cambria"/>
                <a:cs typeface="Cambria"/>
              </a:rPr>
              <a:t>но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spc="165" dirty="0">
                <a:latin typeface="Cambria"/>
                <a:cs typeface="Cambria"/>
              </a:rPr>
              <a:t>шаг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spc="114" dirty="0">
                <a:latin typeface="Cambria"/>
                <a:cs typeface="Cambria"/>
              </a:rPr>
              <a:t>навстречу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spc="140" dirty="0">
                <a:latin typeface="Cambria"/>
                <a:cs typeface="Cambria"/>
              </a:rPr>
              <a:t>знаниям,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spc="185" dirty="0">
                <a:latin typeface="Cambria"/>
                <a:cs typeface="Cambria"/>
              </a:rPr>
              <a:t>а</a:t>
            </a:r>
            <a:r>
              <a:rPr sz="2000" spc="195" dirty="0">
                <a:latin typeface="Cambria"/>
                <a:cs typeface="Cambria"/>
              </a:rPr>
              <a:t> </a:t>
            </a:r>
            <a:r>
              <a:rPr sz="2000" spc="60" dirty="0">
                <a:latin typeface="Cambria"/>
                <a:cs typeface="Cambria"/>
              </a:rPr>
              <a:t>это </a:t>
            </a:r>
            <a:r>
              <a:rPr sz="2000" spc="-425" dirty="0">
                <a:latin typeface="Cambria"/>
                <a:cs typeface="Cambria"/>
              </a:rPr>
              <a:t> </a:t>
            </a:r>
            <a:r>
              <a:rPr sz="2000" spc="120" dirty="0">
                <a:latin typeface="Cambria"/>
                <a:cs typeface="Cambria"/>
              </a:rPr>
              <a:t>и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spc="75" dirty="0">
                <a:latin typeface="Cambria"/>
                <a:cs typeface="Cambria"/>
              </a:rPr>
              <a:t>есть</a:t>
            </a:r>
            <a:r>
              <a:rPr sz="2000" spc="190" dirty="0">
                <a:latin typeface="Cambria"/>
                <a:cs typeface="Cambria"/>
              </a:rPr>
              <a:t> </a:t>
            </a:r>
            <a:r>
              <a:rPr sz="2000" spc="130" dirty="0">
                <a:latin typeface="Cambria"/>
                <a:cs typeface="Cambria"/>
              </a:rPr>
              <a:t>процесс</a:t>
            </a:r>
            <a:r>
              <a:rPr sz="2000" spc="160" dirty="0">
                <a:latin typeface="Cambria"/>
                <a:cs typeface="Cambria"/>
              </a:rPr>
              <a:t> </a:t>
            </a:r>
            <a:r>
              <a:rPr sz="2000" spc="125" dirty="0">
                <a:latin typeface="Cambria"/>
                <a:cs typeface="Cambria"/>
              </a:rPr>
              <a:t>развития.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65120" y="2633472"/>
            <a:ext cx="5699760" cy="4013200"/>
            <a:chOff x="2865120" y="2633472"/>
            <a:chExt cx="5699760" cy="40132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5120" y="2633472"/>
              <a:ext cx="5699759" cy="40126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59811" y="2828036"/>
              <a:ext cx="5112512" cy="34250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0932" y="518515"/>
            <a:ext cx="593725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000" spc="80" dirty="0">
                <a:latin typeface="Cambria"/>
                <a:cs typeface="Cambria"/>
              </a:rPr>
              <a:t>Любые</a:t>
            </a:r>
            <a:r>
              <a:rPr sz="2000" spc="170" dirty="0">
                <a:latin typeface="Cambria"/>
                <a:cs typeface="Cambria"/>
              </a:rPr>
              <a:t> </a:t>
            </a:r>
            <a:r>
              <a:rPr sz="2000" spc="95" dirty="0">
                <a:latin typeface="Cambria"/>
                <a:cs typeface="Cambria"/>
              </a:rPr>
              <a:t>игровые</a:t>
            </a:r>
            <a:r>
              <a:rPr sz="2000" spc="155" dirty="0">
                <a:latin typeface="Cambria"/>
                <a:cs typeface="Cambria"/>
              </a:rPr>
              <a:t> </a:t>
            </a:r>
            <a:r>
              <a:rPr sz="2000" spc="110" dirty="0">
                <a:latin typeface="Cambria"/>
                <a:cs typeface="Cambria"/>
              </a:rPr>
              <a:t>взаимоотношения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spc="125" dirty="0">
                <a:latin typeface="Cambria"/>
                <a:cs typeface="Cambria"/>
              </a:rPr>
              <a:t>сближают, </a:t>
            </a:r>
            <a:r>
              <a:rPr sz="2000" spc="-425" dirty="0">
                <a:latin typeface="Cambria"/>
                <a:cs typeface="Cambria"/>
              </a:rPr>
              <a:t> </a:t>
            </a:r>
            <a:r>
              <a:rPr sz="2000" spc="105" dirty="0">
                <a:latin typeface="Cambria"/>
                <a:cs typeface="Cambria"/>
              </a:rPr>
              <a:t>помогают</a:t>
            </a:r>
            <a:r>
              <a:rPr sz="2000" spc="170" dirty="0">
                <a:latin typeface="Cambria"/>
                <a:cs typeface="Cambria"/>
              </a:rPr>
              <a:t> </a:t>
            </a:r>
            <a:r>
              <a:rPr sz="2000" spc="95" dirty="0">
                <a:latin typeface="Cambria"/>
                <a:cs typeface="Cambria"/>
              </a:rPr>
              <a:t>установить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spc="95" dirty="0">
                <a:latin typeface="Cambria"/>
                <a:cs typeface="Cambria"/>
              </a:rPr>
              <a:t>контакт</a:t>
            </a:r>
            <a:r>
              <a:rPr sz="2000" b="1" i="1" spc="95" dirty="0">
                <a:latin typeface="Roboto Bk"/>
                <a:cs typeface="Roboto Bk"/>
              </a:rPr>
              <a:t>.</a:t>
            </a:r>
            <a:endParaRPr sz="2000">
              <a:latin typeface="Roboto Bk"/>
              <a:cs typeface="Roboto Bk"/>
            </a:endParaRPr>
          </a:p>
          <a:p>
            <a:pPr marL="12700" marR="834390">
              <a:lnSpc>
                <a:spcPts val="3600"/>
              </a:lnSpc>
              <a:spcBef>
                <a:spcPts val="120"/>
              </a:spcBef>
              <a:tabLst>
                <a:tab pos="1917700" algn="l"/>
                <a:tab pos="3029585" algn="l"/>
              </a:tabLst>
            </a:pPr>
            <a:r>
              <a:rPr sz="2000" spc="140" dirty="0">
                <a:latin typeface="Cambria"/>
                <a:cs typeface="Cambria"/>
              </a:rPr>
              <a:t>Открывают</a:t>
            </a:r>
            <a:r>
              <a:rPr sz="2000" spc="160" dirty="0">
                <a:latin typeface="Cambria"/>
                <a:cs typeface="Cambria"/>
              </a:rPr>
              <a:t> </a:t>
            </a:r>
            <a:r>
              <a:rPr sz="2000" spc="75" dirty="0">
                <a:latin typeface="Cambria"/>
                <a:cs typeface="Cambria"/>
              </a:rPr>
              <a:t>родителям</a:t>
            </a:r>
            <a:r>
              <a:rPr sz="2000" spc="160" dirty="0">
                <a:latin typeface="Cambria"/>
                <a:cs typeface="Cambria"/>
              </a:rPr>
              <a:t> </a:t>
            </a:r>
            <a:r>
              <a:rPr sz="2000" spc="100" dirty="0">
                <a:latin typeface="Cambria"/>
                <a:cs typeface="Cambria"/>
              </a:rPr>
              <a:t>доступ</a:t>
            </a:r>
            <a:r>
              <a:rPr sz="2000" spc="165" dirty="0">
                <a:latin typeface="Cambria"/>
                <a:cs typeface="Cambria"/>
              </a:rPr>
              <a:t> </a:t>
            </a:r>
            <a:r>
              <a:rPr sz="2000" spc="160" dirty="0">
                <a:latin typeface="Cambria"/>
                <a:cs typeface="Cambria"/>
              </a:rPr>
              <a:t>к</a:t>
            </a:r>
            <a:r>
              <a:rPr sz="2000" spc="195" dirty="0">
                <a:latin typeface="Cambria"/>
                <a:cs typeface="Cambria"/>
              </a:rPr>
              <a:t> </a:t>
            </a:r>
            <a:r>
              <a:rPr sz="2000" spc="150" dirty="0">
                <a:latin typeface="Cambria"/>
                <a:cs typeface="Cambria"/>
              </a:rPr>
              <a:t>самым </a:t>
            </a:r>
            <a:r>
              <a:rPr sz="2000" spc="-425" dirty="0">
                <a:latin typeface="Cambria"/>
                <a:cs typeface="Cambria"/>
              </a:rPr>
              <a:t> </a:t>
            </a:r>
            <a:r>
              <a:rPr sz="2000" spc="114" dirty="0">
                <a:latin typeface="Cambria"/>
                <a:cs typeface="Cambria"/>
              </a:rPr>
              <a:t>сокровенным	</a:t>
            </a:r>
            <a:r>
              <a:rPr sz="2000" spc="130" dirty="0">
                <a:latin typeface="Cambria"/>
                <a:cs typeface="Cambria"/>
              </a:rPr>
              <a:t>тайнам	</a:t>
            </a:r>
            <a:r>
              <a:rPr sz="2000" spc="100" dirty="0">
                <a:latin typeface="Cambria"/>
                <a:cs typeface="Cambria"/>
              </a:rPr>
              <a:t>детской</a:t>
            </a:r>
            <a:r>
              <a:rPr sz="2000" spc="140" dirty="0">
                <a:latin typeface="Cambria"/>
                <a:cs typeface="Cambria"/>
              </a:rPr>
              <a:t> </a:t>
            </a:r>
            <a:r>
              <a:rPr sz="2000" spc="160" dirty="0">
                <a:latin typeface="Cambria"/>
                <a:cs typeface="Cambria"/>
              </a:rPr>
              <a:t>души.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676" y="2518282"/>
            <a:ext cx="5760593" cy="40134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48433" y="496011"/>
            <a:ext cx="64738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Поделки</a:t>
            </a:r>
            <a:r>
              <a:rPr spc="-40" dirty="0"/>
              <a:t> </a:t>
            </a:r>
            <a:r>
              <a:rPr dirty="0"/>
              <a:t>из</a:t>
            </a:r>
            <a:r>
              <a:rPr spc="-5" dirty="0"/>
              <a:t> </a:t>
            </a:r>
            <a:r>
              <a:rPr spc="-10" dirty="0"/>
              <a:t>подручных</a:t>
            </a:r>
            <a:r>
              <a:rPr spc="-50" dirty="0"/>
              <a:t> </a:t>
            </a:r>
            <a:r>
              <a:rPr spc="-5" dirty="0"/>
              <a:t>материалов.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6303" y="1640586"/>
            <a:ext cx="3502660" cy="3989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2069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ход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могут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идти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самые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разные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предметы,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имеющиеся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endParaRPr sz="2000">
              <a:latin typeface="Times New Roman"/>
              <a:cs typeface="Times New Roman"/>
            </a:endParaRPr>
          </a:p>
          <a:p>
            <a:pPr marL="12700" marR="173355">
              <a:lnSpc>
                <a:spcPct val="100000"/>
              </a:lnSpc>
            </a:pPr>
            <a:r>
              <a:rPr sz="2000" spc="-15" dirty="0">
                <a:latin typeface="Times New Roman"/>
                <a:cs typeface="Times New Roman"/>
              </a:rPr>
              <a:t>каждом </a:t>
            </a:r>
            <a:r>
              <a:rPr sz="2000" spc="-10" dirty="0">
                <a:latin typeface="Times New Roman"/>
                <a:cs typeface="Times New Roman"/>
              </a:rPr>
              <a:t>доме: </a:t>
            </a:r>
            <a:r>
              <a:rPr sz="2000" spc="-15" dirty="0">
                <a:latin typeface="Times New Roman"/>
                <a:cs typeface="Times New Roman"/>
              </a:rPr>
              <a:t>ватные </a:t>
            </a:r>
            <a:r>
              <a:rPr sz="2000" spc="-10" dirty="0">
                <a:latin typeface="Times New Roman"/>
                <a:cs typeface="Times New Roman"/>
              </a:rPr>
              <a:t>палочки,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вата,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ткань,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бусинки,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картон, </a:t>
            </a:r>
            <a:r>
              <a:rPr sz="2000" spc="-5" dirty="0">
                <a:latin typeface="Times New Roman"/>
                <a:cs typeface="Times New Roman"/>
              </a:rPr>
              <a:t> цветная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бумага,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макароны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крупы,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все,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что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может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000" spc="-15" dirty="0">
                <a:latin typeface="Times New Roman"/>
                <a:cs typeface="Times New Roman"/>
              </a:rPr>
              <a:t>подсказать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вам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ваша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фантазия и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интернет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уроки.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70" dirty="0">
                <a:latin typeface="Times New Roman"/>
                <a:cs typeface="Times New Roman"/>
              </a:rPr>
              <a:t>Уже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сейчас</a:t>
            </a:r>
            <a:endParaRPr sz="2000">
              <a:latin typeface="Times New Roman"/>
              <a:cs typeface="Times New Roman"/>
            </a:endParaRPr>
          </a:p>
          <a:p>
            <a:pPr marL="12700" marR="9779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можно </a:t>
            </a:r>
            <a:r>
              <a:rPr sz="2000" spc="-25" dirty="0">
                <a:latin typeface="Times New Roman"/>
                <a:cs typeface="Times New Roman"/>
              </a:rPr>
              <a:t>начать </a:t>
            </a:r>
            <a:r>
              <a:rPr sz="2000" spc="-10" dirty="0">
                <a:latin typeface="Times New Roman"/>
                <a:cs typeface="Times New Roman"/>
              </a:rPr>
              <a:t>делать поделки </a:t>
            </a:r>
            <a:r>
              <a:rPr sz="2000" dirty="0">
                <a:latin typeface="Times New Roman"/>
                <a:cs typeface="Times New Roman"/>
              </a:rPr>
              <a:t>к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Пасхе, </a:t>
            </a:r>
            <a:r>
              <a:rPr sz="2000" dirty="0">
                <a:latin typeface="Times New Roman"/>
                <a:cs typeface="Times New Roman"/>
              </a:rPr>
              <a:t>дню </a:t>
            </a:r>
            <a:r>
              <a:rPr sz="2000" spc="-10" dirty="0">
                <a:latin typeface="Times New Roman"/>
                <a:cs typeface="Times New Roman"/>
              </a:rPr>
              <a:t>Космонавтики, </a:t>
            </a:r>
            <a:r>
              <a:rPr sz="2000" dirty="0">
                <a:latin typeface="Times New Roman"/>
                <a:cs typeface="Times New Roman"/>
              </a:rPr>
              <a:t>1 и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9 </a:t>
            </a:r>
            <a:r>
              <a:rPr sz="2000" spc="-5" dirty="0">
                <a:latin typeface="Times New Roman"/>
                <a:cs typeface="Times New Roman"/>
              </a:rPr>
              <a:t>мая, или </a:t>
            </a:r>
            <a:r>
              <a:rPr sz="2000" dirty="0">
                <a:latin typeface="Times New Roman"/>
                <a:cs typeface="Times New Roman"/>
              </a:rPr>
              <a:t>просто </a:t>
            </a:r>
            <a:r>
              <a:rPr sz="2000" spc="-10" dirty="0">
                <a:latin typeface="Times New Roman"/>
                <a:cs typeface="Times New Roman"/>
              </a:rPr>
              <a:t>поделки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любимыми </a:t>
            </a:r>
            <a:r>
              <a:rPr sz="2000" spc="-10" dirty="0">
                <a:latin typeface="Times New Roman"/>
                <a:cs typeface="Times New Roman"/>
              </a:rPr>
              <a:t>героями </a:t>
            </a:r>
            <a:r>
              <a:rPr sz="2000" spc="-5" dirty="0">
                <a:latin typeface="Times New Roman"/>
                <a:cs typeface="Times New Roman"/>
              </a:rPr>
              <a:t>фильмов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мультфильмов.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39946" y="980694"/>
            <a:ext cx="4473829" cy="302437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291329" y="4029836"/>
            <a:ext cx="4010025" cy="2459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084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Самым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маленьким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деткам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можно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предложить сортировать </a:t>
            </a:r>
            <a:r>
              <a:rPr sz="2000" spc="-5" dirty="0">
                <a:latin typeface="Times New Roman"/>
                <a:cs typeface="Times New Roman"/>
              </a:rPr>
              <a:t>крупы,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макароны, распределять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их по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разным </a:t>
            </a:r>
            <a:r>
              <a:rPr sz="2000" spc="-5" dirty="0">
                <a:latin typeface="Times New Roman"/>
                <a:cs typeface="Times New Roman"/>
              </a:rPr>
              <a:t>стаканчикам или </a:t>
            </a:r>
            <a:r>
              <a:rPr sz="2000" spc="-15" dirty="0">
                <a:latin typeface="Times New Roman"/>
                <a:cs typeface="Times New Roman"/>
              </a:rPr>
              <a:t>формочкам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для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льда.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Можно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предложить</a:t>
            </a:r>
            <a:endParaRPr sz="2000">
              <a:latin typeface="Times New Roman"/>
              <a:cs typeface="Times New Roman"/>
            </a:endParaRPr>
          </a:p>
          <a:p>
            <a:pPr marL="12700" marR="207010">
              <a:lnSpc>
                <a:spcPct val="99000"/>
              </a:lnSpc>
              <a:spcBef>
                <a:spcPts val="25"/>
              </a:spcBef>
            </a:pPr>
            <a:r>
              <a:rPr sz="2000" spc="-10" dirty="0">
                <a:latin typeface="Times New Roman"/>
                <a:cs typeface="Times New Roman"/>
              </a:rPr>
              <a:t>насыпать </a:t>
            </a:r>
            <a:r>
              <a:rPr sz="2000" spc="-5" dirty="0">
                <a:latin typeface="Times New Roman"/>
                <a:cs typeface="Times New Roman"/>
              </a:rPr>
              <a:t>макароны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20" dirty="0">
                <a:latin typeface="Times New Roman"/>
                <a:cs typeface="Times New Roman"/>
              </a:rPr>
              <a:t>пластиковую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бутылку.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Так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мелкая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моторика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ребенка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потренируется.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Раскопки.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63339" y="930351"/>
            <a:ext cx="417766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Игра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всё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с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той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же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крупой</a:t>
            </a: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или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макаронами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для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малышей.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Насыпаете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в 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коробку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или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миску </a:t>
            </a:r>
            <a:r>
              <a:rPr sz="2400" spc="-5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F2F2F"/>
                </a:solidFill>
                <a:latin typeface="Times New Roman"/>
                <a:cs typeface="Times New Roman"/>
              </a:rPr>
              <a:t>крупу, 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закапываете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в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ней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мелкие</a:t>
            </a: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игрушечки.</a:t>
            </a: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Малыш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должен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отыскивать</a:t>
            </a:r>
            <a:r>
              <a:rPr sz="24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их,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доставать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и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называть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название.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9546" y="1916810"/>
            <a:ext cx="7842250" cy="4330700"/>
            <a:chOff x="539546" y="1916810"/>
            <a:chExt cx="7842250" cy="43307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99991" y="3573017"/>
              <a:ext cx="3881755" cy="267398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546" y="1916810"/>
              <a:ext cx="3672459" cy="267398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34103" y="425577"/>
            <a:ext cx="40455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/>
              <a:t>Домашний</a:t>
            </a:r>
            <a:r>
              <a:rPr sz="2800" spc="-15" dirty="0"/>
              <a:t> </a:t>
            </a:r>
            <a:r>
              <a:rPr sz="2800" spc="-20" dirty="0"/>
              <a:t>театр</a:t>
            </a:r>
            <a:r>
              <a:rPr sz="2800" spc="-15" dirty="0"/>
              <a:t> теней.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46303" y="3558285"/>
            <a:ext cx="3665854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51484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F2F2F"/>
                </a:solidFill>
                <a:latin typeface="Times New Roman"/>
                <a:cs typeface="Times New Roman"/>
              </a:rPr>
              <a:t>Еще </a:t>
            </a:r>
            <a:r>
              <a:rPr sz="1800" spc="-15" dirty="0">
                <a:solidFill>
                  <a:srgbClr val="2F2F2F"/>
                </a:solidFill>
                <a:latin typeface="Times New Roman"/>
                <a:cs typeface="Times New Roman"/>
              </a:rPr>
              <a:t>одна </a:t>
            </a:r>
            <a:r>
              <a:rPr sz="1800" dirty="0">
                <a:solidFill>
                  <a:srgbClr val="2F2F2F"/>
                </a:solidFill>
                <a:latin typeface="Times New Roman"/>
                <a:cs typeface="Times New Roman"/>
              </a:rPr>
              <a:t>разновидность театра, </a:t>
            </a:r>
            <a:r>
              <a:rPr sz="1800" spc="-434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2F2F2F"/>
                </a:solidFill>
                <a:latin typeface="Times New Roman"/>
                <a:cs typeface="Times New Roman"/>
              </a:rPr>
              <a:t>который</a:t>
            </a:r>
            <a:r>
              <a:rPr sz="18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F2F2F"/>
                </a:solidFill>
                <a:latin typeface="Times New Roman"/>
                <a:cs typeface="Times New Roman"/>
              </a:rPr>
              <a:t>можно</a:t>
            </a:r>
            <a:r>
              <a:rPr sz="18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2F2F2F"/>
                </a:solidFill>
                <a:latin typeface="Times New Roman"/>
                <a:cs typeface="Times New Roman"/>
              </a:rPr>
              <a:t>легко</a:t>
            </a:r>
            <a:r>
              <a:rPr sz="18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2F2F2F"/>
                </a:solidFill>
                <a:latin typeface="Times New Roman"/>
                <a:cs typeface="Times New Roman"/>
              </a:rPr>
              <a:t>устроить</a:t>
            </a:r>
            <a:r>
              <a:rPr sz="1800" spc="-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F2F2F"/>
                </a:solidFill>
                <a:latin typeface="Times New Roman"/>
                <a:cs typeface="Times New Roman"/>
              </a:rPr>
              <a:t>в </a:t>
            </a:r>
            <a:r>
              <a:rPr sz="1800" spc="-4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F2F2F"/>
                </a:solidFill>
                <a:latin typeface="Times New Roman"/>
                <a:cs typeface="Times New Roman"/>
              </a:rPr>
              <a:t>любом </a:t>
            </a:r>
            <a:r>
              <a:rPr sz="1800" spc="-5" dirty="0">
                <a:solidFill>
                  <a:srgbClr val="2F2F2F"/>
                </a:solidFill>
                <a:latin typeface="Times New Roman"/>
                <a:cs typeface="Times New Roman"/>
              </a:rPr>
              <a:t>темном</a:t>
            </a:r>
            <a:r>
              <a:rPr sz="18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F2F2F"/>
                </a:solidFill>
                <a:latin typeface="Times New Roman"/>
                <a:cs typeface="Times New Roman"/>
              </a:rPr>
              <a:t>помещении.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800" spc="-15" dirty="0">
                <a:solidFill>
                  <a:srgbClr val="2F2F2F"/>
                </a:solidFill>
                <a:latin typeface="Times New Roman"/>
                <a:cs typeface="Times New Roman"/>
              </a:rPr>
              <a:t>Включите</a:t>
            </a:r>
            <a:r>
              <a:rPr sz="1800" spc="-5" dirty="0">
                <a:solidFill>
                  <a:srgbClr val="2F2F2F"/>
                </a:solidFill>
                <a:latin typeface="Times New Roman"/>
                <a:cs typeface="Times New Roman"/>
              </a:rPr>
              <a:t> фонарик</a:t>
            </a:r>
            <a:r>
              <a:rPr sz="18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F2F2F"/>
                </a:solidFill>
                <a:latin typeface="Times New Roman"/>
                <a:cs typeface="Times New Roman"/>
              </a:rPr>
              <a:t>на</a:t>
            </a:r>
            <a:r>
              <a:rPr sz="18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F2F2F"/>
                </a:solidFill>
                <a:latin typeface="Times New Roman"/>
                <a:cs typeface="Times New Roman"/>
              </a:rPr>
              <a:t>своем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solidFill>
                  <a:srgbClr val="2F2F2F"/>
                </a:solidFill>
                <a:latin typeface="Times New Roman"/>
                <a:cs typeface="Times New Roman"/>
              </a:rPr>
              <a:t>смартфоне </a:t>
            </a:r>
            <a:r>
              <a:rPr sz="1800" dirty="0">
                <a:solidFill>
                  <a:srgbClr val="2F2F2F"/>
                </a:solidFill>
                <a:latin typeface="Times New Roman"/>
                <a:cs typeface="Times New Roman"/>
              </a:rPr>
              <a:t>и </a:t>
            </a:r>
            <a:r>
              <a:rPr sz="1800" spc="-15" dirty="0">
                <a:solidFill>
                  <a:srgbClr val="2F2F2F"/>
                </a:solidFill>
                <a:latin typeface="Times New Roman"/>
                <a:cs typeface="Times New Roman"/>
              </a:rPr>
              <a:t>направьте его </a:t>
            </a:r>
            <a:r>
              <a:rPr sz="1800" spc="-5" dirty="0">
                <a:solidFill>
                  <a:srgbClr val="2F2F2F"/>
                </a:solidFill>
                <a:latin typeface="Times New Roman"/>
                <a:cs typeface="Times New Roman"/>
              </a:rPr>
              <a:t>на </a:t>
            </a:r>
            <a:r>
              <a:rPr sz="1800" dirty="0">
                <a:solidFill>
                  <a:srgbClr val="2F2F2F"/>
                </a:solidFill>
                <a:latin typeface="Times New Roman"/>
                <a:cs typeface="Times New Roman"/>
              </a:rPr>
              <a:t>стену </a:t>
            </a:r>
            <a:r>
              <a:rPr sz="18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F2F2F"/>
                </a:solidFill>
                <a:latin typeface="Times New Roman"/>
                <a:cs typeface="Times New Roman"/>
              </a:rPr>
              <a:t>или </a:t>
            </a:r>
            <a:r>
              <a:rPr sz="1800" spc="-10" dirty="0">
                <a:solidFill>
                  <a:srgbClr val="2F2F2F"/>
                </a:solidFill>
                <a:latin typeface="Times New Roman"/>
                <a:cs typeface="Times New Roman"/>
              </a:rPr>
              <a:t>потолок. </a:t>
            </a:r>
            <a:r>
              <a:rPr sz="1800" dirty="0">
                <a:solidFill>
                  <a:srgbClr val="2F2F2F"/>
                </a:solidFill>
                <a:latin typeface="Times New Roman"/>
                <a:cs typeface="Times New Roman"/>
              </a:rPr>
              <a:t>Если </a:t>
            </a:r>
            <a:r>
              <a:rPr sz="1800" spc="-5" dirty="0">
                <a:solidFill>
                  <a:srgbClr val="2F2F2F"/>
                </a:solidFill>
                <a:latin typeface="Times New Roman"/>
                <a:cs typeface="Times New Roman"/>
              </a:rPr>
              <a:t>вы не </a:t>
            </a:r>
            <a:r>
              <a:rPr sz="1800" spc="-20" dirty="0">
                <a:solidFill>
                  <a:srgbClr val="2F2F2F"/>
                </a:solidFill>
                <a:latin typeface="Times New Roman"/>
                <a:cs typeface="Times New Roman"/>
              </a:rPr>
              <a:t>хотите </a:t>
            </a:r>
            <a:r>
              <a:rPr sz="18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F2F2F"/>
                </a:solidFill>
                <a:latin typeface="Times New Roman"/>
                <a:cs typeface="Times New Roman"/>
              </a:rPr>
              <a:t>вырезать </a:t>
            </a:r>
            <a:r>
              <a:rPr sz="1800" dirty="0">
                <a:solidFill>
                  <a:srgbClr val="2F2F2F"/>
                </a:solidFill>
                <a:latin typeface="Times New Roman"/>
                <a:cs typeface="Times New Roman"/>
              </a:rPr>
              <a:t>фигурки для театра </a:t>
            </a:r>
            <a:r>
              <a:rPr sz="1800" spc="-5" dirty="0">
                <a:solidFill>
                  <a:srgbClr val="2F2F2F"/>
                </a:solidFill>
                <a:latin typeface="Times New Roman"/>
                <a:cs typeface="Times New Roman"/>
              </a:rPr>
              <a:t>теней, </a:t>
            </a:r>
            <a:r>
              <a:rPr sz="18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F2F2F"/>
                </a:solidFill>
                <a:latin typeface="Times New Roman"/>
                <a:cs typeface="Times New Roman"/>
              </a:rPr>
              <a:t>то </a:t>
            </a:r>
            <a:r>
              <a:rPr sz="1800" spc="-15" dirty="0">
                <a:solidFill>
                  <a:srgbClr val="2F2F2F"/>
                </a:solidFill>
                <a:latin typeface="Times New Roman"/>
                <a:cs typeface="Times New Roman"/>
              </a:rPr>
              <a:t>можете </a:t>
            </a:r>
            <a:r>
              <a:rPr sz="1800" spc="-10" dirty="0">
                <a:solidFill>
                  <a:srgbClr val="2F2F2F"/>
                </a:solidFill>
                <a:latin typeface="Times New Roman"/>
                <a:cs typeface="Times New Roman"/>
              </a:rPr>
              <a:t>делать </a:t>
            </a:r>
            <a:r>
              <a:rPr sz="1800" spc="-5" dirty="0">
                <a:solidFill>
                  <a:srgbClr val="2F2F2F"/>
                </a:solidFill>
                <a:latin typeface="Times New Roman"/>
                <a:cs typeface="Times New Roman"/>
              </a:rPr>
              <a:t>животных прямо из </a:t>
            </a:r>
            <a:r>
              <a:rPr sz="1800" spc="-434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F2F2F"/>
                </a:solidFill>
                <a:latin typeface="Times New Roman"/>
                <a:cs typeface="Times New Roman"/>
              </a:rPr>
              <a:t>рук. </a:t>
            </a:r>
            <a:r>
              <a:rPr sz="1800" dirty="0">
                <a:solidFill>
                  <a:srgbClr val="2F2F2F"/>
                </a:solidFill>
                <a:latin typeface="Times New Roman"/>
                <a:cs typeface="Times New Roman"/>
              </a:rPr>
              <a:t>Если </a:t>
            </a:r>
            <a:r>
              <a:rPr sz="1800" spc="-5" dirty="0">
                <a:solidFill>
                  <a:srgbClr val="2F2F2F"/>
                </a:solidFill>
                <a:latin typeface="Times New Roman"/>
                <a:cs typeface="Times New Roman"/>
              </a:rPr>
              <a:t>забыли, </a:t>
            </a:r>
            <a:r>
              <a:rPr sz="1800" spc="-10" dirty="0">
                <a:solidFill>
                  <a:srgbClr val="2F2F2F"/>
                </a:solidFill>
                <a:latin typeface="Times New Roman"/>
                <a:cs typeface="Times New Roman"/>
              </a:rPr>
              <a:t>как это </a:t>
            </a:r>
            <a:r>
              <a:rPr sz="1800" dirty="0">
                <a:solidFill>
                  <a:srgbClr val="2F2F2F"/>
                </a:solidFill>
                <a:latin typeface="Times New Roman"/>
                <a:cs typeface="Times New Roman"/>
              </a:rPr>
              <a:t>делается, </a:t>
            </a:r>
            <a:r>
              <a:rPr sz="18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F2F2F"/>
                </a:solidFill>
                <a:latin typeface="Times New Roman"/>
                <a:cs typeface="Times New Roman"/>
              </a:rPr>
              <a:t>вот</a:t>
            </a:r>
            <a:r>
              <a:rPr sz="1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F2F2F"/>
                </a:solidFill>
                <a:latin typeface="Times New Roman"/>
                <a:cs typeface="Times New Roman"/>
              </a:rPr>
              <a:t>вам</a:t>
            </a:r>
            <a:r>
              <a:rPr sz="18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F2F2F"/>
                </a:solidFill>
                <a:latin typeface="Times New Roman"/>
                <a:cs typeface="Times New Roman"/>
              </a:rPr>
              <a:t>наша</a:t>
            </a:r>
            <a:r>
              <a:rPr sz="1800" spc="-15" dirty="0">
                <a:solidFill>
                  <a:srgbClr val="2F2F2F"/>
                </a:solidFill>
                <a:latin typeface="Times New Roman"/>
                <a:cs typeface="Times New Roman"/>
              </a:rPr>
              <a:t> подсказка.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16017" y="1052702"/>
            <a:ext cx="3951604" cy="2696845"/>
            <a:chOff x="4716017" y="1052702"/>
            <a:chExt cx="3951604" cy="26968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6152" y="1052702"/>
              <a:ext cx="1863089" cy="13284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6017" y="2420874"/>
              <a:ext cx="1863089" cy="13284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04278" y="2420874"/>
              <a:ext cx="1863090" cy="132842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7537" y="1916810"/>
            <a:ext cx="1863089" cy="132842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63648" y="476630"/>
            <a:ext cx="1863089" cy="1328420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2483739" y="980694"/>
            <a:ext cx="3087370" cy="2535555"/>
            <a:chOff x="2483739" y="980694"/>
            <a:chExt cx="3087370" cy="2535555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79901" y="980694"/>
              <a:ext cx="1791080" cy="129616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83739" y="2204847"/>
              <a:ext cx="1863089" cy="1311275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4211954" y="3861053"/>
            <a:ext cx="3879850" cy="2679700"/>
            <a:chOff x="4211954" y="3861053"/>
            <a:chExt cx="3879850" cy="2679700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11954" y="3861053"/>
              <a:ext cx="1863089" cy="13284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28206" y="3861053"/>
              <a:ext cx="1863089" cy="132842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48071" y="5229199"/>
              <a:ext cx="1863089" cy="13112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3265" y="496011"/>
            <a:ext cx="36264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Поэтический</a:t>
            </a:r>
            <a:r>
              <a:rPr spc="-110" dirty="0"/>
              <a:t> </a:t>
            </a:r>
            <a:r>
              <a:rPr spc="-15" dirty="0"/>
              <a:t>вечер.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4315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000000"/>
                </a:solidFill>
              </a:rPr>
              <a:t>Этот</a:t>
            </a:r>
            <a:r>
              <a:rPr sz="2400" spc="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вид</a:t>
            </a:r>
            <a:r>
              <a:rPr sz="2400" spc="5" dirty="0">
                <a:solidFill>
                  <a:srgbClr val="000000"/>
                </a:solidFill>
              </a:rPr>
              <a:t> деятельности</a:t>
            </a:r>
            <a:r>
              <a:rPr sz="2400" spc="-5" dirty="0">
                <a:solidFill>
                  <a:srgbClr val="000000"/>
                </a:solidFill>
              </a:rPr>
              <a:t> развивает</a:t>
            </a:r>
            <a:r>
              <a:rPr sz="2400" dirty="0">
                <a:solidFill>
                  <a:srgbClr val="000000"/>
                </a:solidFill>
              </a:rPr>
              <a:t> мышление,</a:t>
            </a:r>
            <a:r>
              <a:rPr sz="2400" spc="-5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запас</a:t>
            </a:r>
            <a:r>
              <a:rPr sz="2400" spc="-2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слов. </a:t>
            </a:r>
            <a:r>
              <a:rPr sz="2400" spc="-585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Ведь </a:t>
            </a:r>
            <a:r>
              <a:rPr sz="2400" spc="-5" dirty="0">
                <a:solidFill>
                  <a:srgbClr val="000000"/>
                </a:solidFill>
              </a:rPr>
              <a:t>поиск </a:t>
            </a:r>
            <a:r>
              <a:rPr sz="2400" dirty="0">
                <a:solidFill>
                  <a:srgbClr val="000000"/>
                </a:solidFill>
              </a:rPr>
              <a:t>рифмы — </a:t>
            </a:r>
            <a:r>
              <a:rPr sz="2400" spc="-5" dirty="0">
                <a:solidFill>
                  <a:srgbClr val="000000"/>
                </a:solidFill>
              </a:rPr>
              <a:t>не </a:t>
            </a:r>
            <a:r>
              <a:rPr sz="2400" spc="10" dirty="0">
                <a:solidFill>
                  <a:srgbClr val="000000"/>
                </a:solidFill>
              </a:rPr>
              <a:t>самое </a:t>
            </a:r>
            <a:r>
              <a:rPr sz="2400" dirty="0">
                <a:solidFill>
                  <a:srgbClr val="000000"/>
                </a:solidFill>
              </a:rPr>
              <a:t>простое </a:t>
            </a:r>
            <a:r>
              <a:rPr sz="2400" spc="-5" dirty="0">
                <a:solidFill>
                  <a:srgbClr val="000000"/>
                </a:solidFill>
              </a:rPr>
              <a:t>занятие </a:t>
            </a:r>
            <a:r>
              <a:rPr sz="2400" dirty="0">
                <a:solidFill>
                  <a:srgbClr val="000000"/>
                </a:solidFill>
              </a:rPr>
              <a:t>для </a:t>
            </a:r>
            <a:r>
              <a:rPr sz="2400" spc="5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ребенка. </a:t>
            </a:r>
            <a:r>
              <a:rPr sz="2400" dirty="0">
                <a:solidFill>
                  <a:srgbClr val="000000"/>
                </a:solidFill>
              </a:rPr>
              <a:t>Самым</a:t>
            </a:r>
            <a:r>
              <a:rPr sz="2400" spc="10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маленьким</a:t>
            </a:r>
            <a:r>
              <a:rPr sz="2400" spc="-10" dirty="0">
                <a:solidFill>
                  <a:srgbClr val="000000"/>
                </a:solidFill>
              </a:rPr>
              <a:t> предлагайте</a:t>
            </a:r>
            <a:r>
              <a:rPr sz="2400" dirty="0">
                <a:solidFill>
                  <a:srgbClr val="000000"/>
                </a:solidFill>
              </a:rPr>
              <a:t> </a:t>
            </a:r>
            <a:r>
              <a:rPr sz="2400" spc="-15" dirty="0">
                <a:solidFill>
                  <a:srgbClr val="000000"/>
                </a:solidFill>
              </a:rPr>
              <a:t>придумывать</a:t>
            </a:r>
            <a:endParaRPr sz="2400"/>
          </a:p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000000"/>
                </a:solidFill>
              </a:rPr>
              <a:t>рифмы</a:t>
            </a:r>
            <a:r>
              <a:rPr sz="2400" spc="-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к</a:t>
            </a:r>
            <a:r>
              <a:rPr sz="2400" spc="-1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1</a:t>
            </a:r>
            <a:r>
              <a:rPr sz="2400" spc="-5" dirty="0">
                <a:solidFill>
                  <a:srgbClr val="000000"/>
                </a:solidFill>
              </a:rPr>
              <a:t> загаданному </a:t>
            </a:r>
            <a:r>
              <a:rPr sz="2400" spc="-55" dirty="0">
                <a:solidFill>
                  <a:srgbClr val="000000"/>
                </a:solidFill>
              </a:rPr>
              <a:t>слову.</a:t>
            </a:r>
            <a:r>
              <a:rPr sz="2400" spc="-30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Например,</a:t>
            </a:r>
            <a:r>
              <a:rPr sz="2400" spc="10" dirty="0">
                <a:solidFill>
                  <a:srgbClr val="000000"/>
                </a:solidFill>
              </a:rPr>
              <a:t> </a:t>
            </a:r>
            <a:r>
              <a:rPr sz="2400" spc="-35" dirty="0">
                <a:solidFill>
                  <a:srgbClr val="000000"/>
                </a:solidFill>
              </a:rPr>
              <a:t>кошка</a:t>
            </a:r>
            <a:r>
              <a:rPr sz="2400" spc="2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— </a:t>
            </a:r>
            <a:r>
              <a:rPr sz="2400" spc="-20" dirty="0">
                <a:solidFill>
                  <a:srgbClr val="000000"/>
                </a:solidFill>
              </a:rPr>
              <a:t>ложка, </a:t>
            </a:r>
            <a:r>
              <a:rPr sz="2400" spc="-58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тесто —</a:t>
            </a:r>
            <a:r>
              <a:rPr sz="2400" spc="-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место,</a:t>
            </a:r>
            <a:r>
              <a:rPr sz="2400" spc="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мука</a:t>
            </a:r>
            <a:r>
              <a:rPr sz="2400" spc="-2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—</a:t>
            </a:r>
            <a:r>
              <a:rPr sz="2400" spc="-5" dirty="0">
                <a:solidFill>
                  <a:srgbClr val="000000"/>
                </a:solidFill>
              </a:rPr>
              <a:t> </a:t>
            </a:r>
            <a:r>
              <a:rPr sz="2400" spc="-20" dirty="0">
                <a:solidFill>
                  <a:srgbClr val="000000"/>
                </a:solidFill>
              </a:rPr>
              <a:t>рука</a:t>
            </a:r>
            <a:r>
              <a:rPr sz="2400" spc="-2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и</a:t>
            </a:r>
            <a:r>
              <a:rPr sz="2400" spc="-5" dirty="0">
                <a:solidFill>
                  <a:srgbClr val="000000"/>
                </a:solidFill>
              </a:rPr>
              <a:t> </a:t>
            </a:r>
            <a:r>
              <a:rPr sz="2400" spc="-50" dirty="0">
                <a:solidFill>
                  <a:srgbClr val="000000"/>
                </a:solidFill>
              </a:rPr>
              <a:t>т.д.</a:t>
            </a:r>
            <a:r>
              <a:rPr sz="2400" spc="15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Детям</a:t>
            </a:r>
            <a:r>
              <a:rPr sz="2400" spc="10" dirty="0">
                <a:solidFill>
                  <a:srgbClr val="000000"/>
                </a:solidFill>
              </a:rPr>
              <a:t> </a:t>
            </a:r>
            <a:r>
              <a:rPr sz="2400" spc="5" dirty="0">
                <a:solidFill>
                  <a:srgbClr val="000000"/>
                </a:solidFill>
              </a:rPr>
              <a:t>постарше</a:t>
            </a:r>
            <a:endParaRPr sz="2400"/>
          </a:p>
          <a:p>
            <a:pPr marL="12700" marR="151765">
              <a:lnSpc>
                <a:spcPct val="100000"/>
              </a:lnSpc>
              <a:spcBef>
                <a:spcPts val="5"/>
              </a:spcBef>
            </a:pPr>
            <a:r>
              <a:rPr sz="2400" spc="-15" dirty="0">
                <a:solidFill>
                  <a:srgbClr val="000000"/>
                </a:solidFill>
              </a:rPr>
              <a:t>предложите</a:t>
            </a:r>
            <a:r>
              <a:rPr sz="2400" spc="10" dirty="0">
                <a:solidFill>
                  <a:srgbClr val="000000"/>
                </a:solidFill>
              </a:rPr>
              <a:t> </a:t>
            </a:r>
            <a:r>
              <a:rPr sz="2400" spc="-15" dirty="0">
                <a:solidFill>
                  <a:srgbClr val="000000"/>
                </a:solidFill>
              </a:rPr>
              <a:t>рифмовать</a:t>
            </a:r>
            <a:r>
              <a:rPr sz="2400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целыми</a:t>
            </a:r>
            <a:r>
              <a:rPr sz="2400" spc="10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строчками.</a:t>
            </a:r>
            <a:r>
              <a:rPr sz="2400" spc="-5" dirty="0">
                <a:solidFill>
                  <a:srgbClr val="000000"/>
                </a:solidFill>
              </a:rPr>
              <a:t> </a:t>
            </a:r>
            <a:r>
              <a:rPr sz="2400" spc="-30" dirty="0">
                <a:solidFill>
                  <a:srgbClr val="000000"/>
                </a:solidFill>
              </a:rPr>
              <a:t>Говорите</a:t>
            </a:r>
            <a:r>
              <a:rPr sz="2400" spc="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или </a:t>
            </a:r>
            <a:r>
              <a:rPr sz="2400" spc="-58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пишите</a:t>
            </a:r>
            <a:r>
              <a:rPr sz="2400" dirty="0">
                <a:solidFill>
                  <a:srgbClr val="000000"/>
                </a:solidFill>
              </a:rPr>
              <a:t> </a:t>
            </a:r>
            <a:r>
              <a:rPr sz="2400" spc="-15" dirty="0">
                <a:solidFill>
                  <a:srgbClr val="000000"/>
                </a:solidFill>
              </a:rPr>
              <a:t>первую</a:t>
            </a:r>
            <a:r>
              <a:rPr sz="2400" spc="-25" dirty="0">
                <a:solidFill>
                  <a:srgbClr val="000000"/>
                </a:solidFill>
              </a:rPr>
              <a:t> </a:t>
            </a:r>
            <a:r>
              <a:rPr sz="2400" spc="-40" dirty="0">
                <a:solidFill>
                  <a:srgbClr val="000000"/>
                </a:solidFill>
              </a:rPr>
              <a:t>строчку,</a:t>
            </a:r>
            <a:r>
              <a:rPr sz="2400" spc="-2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а</a:t>
            </a:r>
            <a:r>
              <a:rPr sz="2400" spc="-5" dirty="0">
                <a:solidFill>
                  <a:srgbClr val="000000"/>
                </a:solidFill>
              </a:rPr>
              <a:t> </a:t>
            </a:r>
            <a:r>
              <a:rPr sz="2400" spc="-25" dirty="0">
                <a:solidFill>
                  <a:srgbClr val="000000"/>
                </a:solidFill>
              </a:rPr>
              <a:t>вторую</a:t>
            </a:r>
            <a:r>
              <a:rPr sz="2400" spc="-10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ребенок,</a:t>
            </a:r>
            <a:r>
              <a:rPr sz="2400" dirty="0">
                <a:solidFill>
                  <a:srgbClr val="000000"/>
                </a:solidFill>
              </a:rPr>
              <a:t> </a:t>
            </a:r>
            <a:r>
              <a:rPr sz="2400" spc="-30" dirty="0">
                <a:solidFill>
                  <a:srgbClr val="000000"/>
                </a:solidFill>
              </a:rPr>
              <a:t>потом</a:t>
            </a:r>
            <a:r>
              <a:rPr sz="2400" spc="10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снова </a:t>
            </a:r>
            <a:r>
              <a:rPr sz="2400" spc="-5" dirty="0">
                <a:solidFill>
                  <a:srgbClr val="000000"/>
                </a:solidFill>
              </a:rPr>
              <a:t> вы.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9901" y="3861041"/>
            <a:ext cx="4589145" cy="25876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2240" y="569722"/>
            <a:ext cx="2948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«Строим</a:t>
            </a:r>
            <a:r>
              <a:rPr sz="2800" spc="-45" dirty="0"/>
              <a:t> </a:t>
            </a:r>
            <a:r>
              <a:rPr sz="2800" spc="-5" dirty="0"/>
              <a:t>цифры».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899591" y="620648"/>
            <a:ext cx="4248785" cy="5734685"/>
            <a:chOff x="899591" y="620648"/>
            <a:chExt cx="4248785" cy="57346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9675" y="620648"/>
              <a:ext cx="2896616" cy="18511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591" y="2420873"/>
              <a:ext cx="2888741" cy="238086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23694" y="4293069"/>
              <a:ext cx="3024378" cy="2062099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92090" y="3933025"/>
            <a:ext cx="3233419" cy="216027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011673" y="1120521"/>
            <a:ext cx="333375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Прекрасная</a:t>
            </a:r>
            <a:r>
              <a:rPr sz="2400" spc="-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игра,</a:t>
            </a:r>
            <a:r>
              <a:rPr sz="2400" spc="-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F2F2F"/>
                </a:solidFill>
                <a:latin typeface="Times New Roman"/>
                <a:cs typeface="Times New Roman"/>
              </a:rPr>
              <a:t>которая </a:t>
            </a:r>
            <a:r>
              <a:rPr sz="2400" spc="-5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подойдет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 и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 деткам</a:t>
            </a:r>
            <a:endParaRPr sz="2400">
              <a:latin typeface="Times New Roman"/>
              <a:cs typeface="Times New Roman"/>
            </a:endParaRPr>
          </a:p>
          <a:p>
            <a:pPr marL="12700" marR="311150">
              <a:lnSpc>
                <a:spcPct val="100000"/>
              </a:lnSpc>
            </a:pP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постарше.</a:t>
            </a:r>
            <a:r>
              <a:rPr sz="2400" spc="-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Предложите </a:t>
            </a:r>
            <a:r>
              <a:rPr sz="2400" spc="-5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детям 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сами построить </a:t>
            </a:r>
            <a:r>
              <a:rPr sz="24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цифры,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как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на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этих</a:t>
            </a:r>
            <a:endParaRPr sz="2400">
              <a:latin typeface="Times New Roman"/>
              <a:cs typeface="Times New Roman"/>
            </a:endParaRPr>
          </a:p>
          <a:p>
            <a:pPr marL="12700" marR="234950">
              <a:lnSpc>
                <a:spcPct val="100000"/>
              </a:lnSpc>
            </a:pP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картинках,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или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проявив </a:t>
            </a:r>
            <a:r>
              <a:rPr sz="2400" spc="-5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свою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фантазию.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1001</Words>
  <Application>Microsoft Office PowerPoint</Application>
  <PresentationFormat>Экран (4:3)</PresentationFormat>
  <Paragraphs>100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«ДОМАШНЯЯ ИГРОТЕКА»</vt:lpstr>
      <vt:lpstr>Слайд 2</vt:lpstr>
      <vt:lpstr>Слайд 3</vt:lpstr>
      <vt:lpstr>Слайд 4</vt:lpstr>
      <vt:lpstr>Поделки из подручных материалов.</vt:lpstr>
      <vt:lpstr>Раскопки.</vt:lpstr>
      <vt:lpstr>Домашний театр теней.</vt:lpstr>
      <vt:lpstr>Поэтический вечер.</vt:lpstr>
      <vt:lpstr>«Строим цифры».</vt:lpstr>
      <vt:lpstr>Графические диктанты и  зеркальное отражение фигур.</vt:lpstr>
      <vt:lpstr>Слайд 11</vt:lpstr>
      <vt:lpstr>Домик из одеял.</vt:lpstr>
      <vt:lpstr>Пикник на балконе или во дворе  частного дома.</vt:lpstr>
      <vt:lpstr>Мишень</vt:lpstr>
      <vt:lpstr>Домашний боулинг</vt:lpstr>
      <vt:lpstr>Бег с воздушными шарами</vt:lpstr>
      <vt:lpstr>Бег с фасолью</vt:lpstr>
      <vt:lpstr>«Автомобиль»</vt:lpstr>
      <vt:lpstr>«Выше и выше»</vt:lpstr>
      <vt:lpstr>«Ручеек»</vt:lpstr>
      <vt:lpstr>«Поиск сокровищ»</vt:lpstr>
      <vt:lpstr>Игрушка–хрюшка</vt:lpstr>
      <vt:lpstr>Дискотека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User</cp:lastModifiedBy>
  <cp:revision>1</cp:revision>
  <dcterms:created xsi:type="dcterms:W3CDTF">2024-01-12T03:24:38Z</dcterms:created>
  <dcterms:modified xsi:type="dcterms:W3CDTF">2024-01-12T03:25:51Z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2024-01-12T00:00:00Z</vt:filetime>
  </property>
</Properties>
</file>