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428624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5548045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87753" y="1019302"/>
            <a:ext cx="46202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37109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4554" y="1673098"/>
            <a:ext cx="2799715" cy="1211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«ОСЕНЬ»</a:t>
            </a:r>
            <a:endParaRPr sz="1600">
              <a:latin typeface="Arial"/>
              <a:cs typeface="Arial"/>
            </a:endParaRPr>
          </a:p>
          <a:p>
            <a:pPr marL="516890" marR="5080" indent="382270" algn="r">
              <a:lnSpc>
                <a:spcPct val="110400"/>
              </a:lnSpc>
              <a:spcBef>
                <a:spcPts val="1065"/>
              </a:spcBef>
            </a:pPr>
            <a:r>
              <a:rPr sz="1200" spc="-5" dirty="0">
                <a:latin typeface="Microsoft Sans Serif"/>
                <a:cs typeface="Microsoft Sans Serif"/>
              </a:rPr>
              <a:t>(</a:t>
            </a:r>
            <a:r>
              <a:rPr sz="1200" i="1" spc="-5" dirty="0">
                <a:latin typeface="Arial"/>
                <a:cs typeface="Arial"/>
              </a:rPr>
              <a:t>Плавные, волнообразные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движения ладонями.) 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</a:t>
            </a:r>
            <a:endParaRPr sz="12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145"/>
              </a:spcBef>
            </a:pPr>
            <a:r>
              <a:rPr sz="1200" i="1" spc="-5" dirty="0">
                <a:latin typeface="Arial"/>
                <a:cs typeface="Arial"/>
              </a:rPr>
              <a:t>на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обеих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руках.)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051050"/>
            <a:ext cx="2090420" cy="1640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77520">
              <a:lnSpc>
                <a:spcPct val="110400"/>
              </a:lnSpc>
              <a:spcBef>
                <a:spcPts val="105"/>
              </a:spcBef>
            </a:pPr>
            <a:r>
              <a:rPr sz="1200" spc="-5" dirty="0">
                <a:latin typeface="Microsoft Sans Serif"/>
                <a:cs typeface="Microsoft Sans Serif"/>
              </a:rPr>
              <a:t>Ветер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лесу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летал,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Ветер </a:t>
            </a:r>
            <a:r>
              <a:rPr sz="1200" spc="-15" dirty="0">
                <a:latin typeface="Microsoft Sans Serif"/>
                <a:cs typeface="Microsoft Sans Serif"/>
              </a:rPr>
              <a:t>листики </a:t>
            </a:r>
            <a:r>
              <a:rPr sz="1200" spc="-5" dirty="0">
                <a:latin typeface="Microsoft Sans Serif"/>
                <a:cs typeface="Microsoft Sans Serif"/>
              </a:rPr>
              <a:t>считал: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Вот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дубовый,</a:t>
            </a:r>
            <a:endParaRPr sz="1200">
              <a:latin typeface="Microsoft Sans Serif"/>
              <a:cs typeface="Microsoft Sans Serif"/>
            </a:endParaRPr>
          </a:p>
          <a:p>
            <a:pPr marL="24765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Microsoft Sans Serif"/>
                <a:cs typeface="Microsoft Sans Serif"/>
              </a:rPr>
              <a:t>Вот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кленовый</a:t>
            </a:r>
            <a:endParaRPr sz="1200">
              <a:latin typeface="Microsoft Sans Serif"/>
              <a:cs typeface="Microsoft Sans Serif"/>
            </a:endParaRPr>
          </a:p>
          <a:p>
            <a:pPr marL="12700" marR="241300">
              <a:lnSpc>
                <a:spcPct val="110800"/>
              </a:lnSpc>
            </a:pPr>
            <a:r>
              <a:rPr sz="1200" dirty="0">
                <a:latin typeface="Microsoft Sans Serif"/>
                <a:cs typeface="Microsoft Sans Serif"/>
              </a:rPr>
              <a:t>Вот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рябиновый </a:t>
            </a:r>
            <a:r>
              <a:rPr sz="1200" spc="-15" dirty="0">
                <a:latin typeface="Microsoft Sans Serif"/>
                <a:cs typeface="Microsoft Sans Serif"/>
              </a:rPr>
              <a:t>резной,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Вот с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березки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золотой,</a:t>
            </a:r>
            <a:endParaRPr sz="1200">
              <a:latin typeface="Microsoft Sans Serif"/>
              <a:cs typeface="Microsoft Sans Serif"/>
            </a:endParaRPr>
          </a:p>
          <a:p>
            <a:pPr marL="24765" marR="5080" indent="-12700">
              <a:lnSpc>
                <a:spcPct val="109200"/>
              </a:lnSpc>
              <a:spcBef>
                <a:spcPts val="15"/>
              </a:spcBef>
            </a:pPr>
            <a:r>
              <a:rPr sz="1200" dirty="0">
                <a:latin typeface="Microsoft Sans Serif"/>
                <a:cs typeface="Microsoft Sans Serif"/>
              </a:rPr>
              <a:t>Вот </a:t>
            </a:r>
            <a:r>
              <a:rPr sz="1200" spc="-5" dirty="0">
                <a:latin typeface="Microsoft Sans Serif"/>
                <a:cs typeface="Microsoft Sans Serif"/>
              </a:rPr>
              <a:t>последний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лист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осинки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Ветер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бросил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15" dirty="0">
                <a:latin typeface="Microsoft Sans Serif"/>
                <a:cs typeface="Microsoft Sans Serif"/>
              </a:rPr>
              <a:t>тропинку.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9002" y="3482466"/>
            <a:ext cx="2996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(Спокойно укладывают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ладони на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753" y="6102476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4242" y="6428613"/>
            <a:ext cx="2902585" cy="1211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«АПЕЛЬСИН»</a:t>
            </a:r>
            <a:endParaRPr sz="1600">
              <a:latin typeface="Arial"/>
              <a:cs typeface="Arial"/>
            </a:endParaRPr>
          </a:p>
          <a:p>
            <a:pPr marL="958850" marR="5080" indent="-568960" algn="r">
              <a:lnSpc>
                <a:spcPct val="110800"/>
              </a:lnSpc>
              <a:spcBef>
                <a:spcPts val="1060"/>
              </a:spcBef>
            </a:pPr>
            <a:r>
              <a:rPr sz="1200" i="1" spc="-10" dirty="0">
                <a:latin typeface="Arial"/>
                <a:cs typeface="Arial"/>
              </a:rPr>
              <a:t>(Дети</a:t>
            </a:r>
            <a:r>
              <a:rPr sz="1200" i="1" spc="-5" dirty="0">
                <a:latin typeface="Arial"/>
                <a:cs typeface="Arial"/>
              </a:rPr>
              <a:t> «разламывают»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апельсин.) </a:t>
            </a:r>
            <a:r>
              <a:rPr sz="1200" i="1" spc="-3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(Показывают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10</a:t>
            </a:r>
            <a:r>
              <a:rPr sz="1200" i="1" spc="-5" dirty="0">
                <a:latin typeface="Arial"/>
                <a:cs typeface="Arial"/>
              </a:rPr>
              <a:t> пальцев.)</a:t>
            </a:r>
            <a:endParaRPr sz="1200">
              <a:latin typeface="Arial"/>
              <a:cs typeface="Arial"/>
            </a:endParaRPr>
          </a:p>
          <a:p>
            <a:pPr marL="577850" marR="24130" indent="610870" algn="r">
              <a:lnSpc>
                <a:spcPct val="110000"/>
              </a:lnSpc>
            </a:pPr>
            <a:r>
              <a:rPr sz="1200" i="1" spc="-5" dirty="0">
                <a:latin typeface="Arial"/>
                <a:cs typeface="Arial"/>
              </a:rPr>
              <a:t>(Показывают </a:t>
            </a:r>
            <a:r>
              <a:rPr sz="1200" i="1" dirty="0">
                <a:latin typeface="Arial"/>
                <a:cs typeface="Arial"/>
              </a:rPr>
              <a:t>1 </a:t>
            </a:r>
            <a:r>
              <a:rPr sz="1200" i="1" spc="-5" dirty="0">
                <a:latin typeface="Arial"/>
                <a:cs typeface="Arial"/>
              </a:rPr>
              <a:t>палец.)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пальцы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левой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63951" y="8420861"/>
            <a:ext cx="2968625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2775" marR="5080" indent="-600710" algn="r">
              <a:lnSpc>
                <a:spcPct val="11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(Бросательное движение правой </a:t>
            </a:r>
            <a:r>
              <a:rPr sz="1200" i="1" dirty="0">
                <a:latin typeface="Arial"/>
                <a:cs typeface="Arial"/>
              </a:rPr>
              <a:t>рукой.)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(Сжимают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кулаки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прижимают</a:t>
            </a:r>
            <a:endParaRPr sz="1200">
              <a:latin typeface="Arial"/>
              <a:cs typeface="Arial"/>
            </a:endParaRPr>
          </a:p>
          <a:p>
            <a:pPr marL="725805" marR="20955" indent="1357630" algn="r">
              <a:lnSpc>
                <a:spcPct val="110000"/>
              </a:lnSpc>
              <a:spcBef>
                <a:spcPts val="10"/>
              </a:spcBef>
            </a:pPr>
            <a:r>
              <a:rPr sz="1200" i="1" dirty="0">
                <a:latin typeface="Arial"/>
                <a:cs typeface="Arial"/>
              </a:rPr>
              <a:t>их к </a:t>
            </a:r>
            <a:r>
              <a:rPr sz="1200" i="1" spc="-5" dirty="0">
                <a:latin typeface="Arial"/>
                <a:cs typeface="Arial"/>
              </a:rPr>
              <a:t>груди.)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(«Бегут»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пальцами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744" y="6806565"/>
            <a:ext cx="1911985" cy="264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9725">
              <a:lnSpc>
                <a:spcPct val="1108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Мы </a:t>
            </a:r>
            <a:r>
              <a:rPr sz="1200" dirty="0">
                <a:latin typeface="Microsoft Sans Serif"/>
                <a:cs typeface="Microsoft Sans Serif"/>
              </a:rPr>
              <a:t>делили </a:t>
            </a:r>
            <a:r>
              <a:rPr sz="1200" spc="-5" dirty="0">
                <a:latin typeface="Microsoft Sans Serif"/>
                <a:cs typeface="Microsoft Sans Serif"/>
              </a:rPr>
              <a:t>апельсин.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Много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нас,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он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один.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200" dirty="0">
                <a:latin typeface="Microsoft Sans Serif"/>
                <a:cs typeface="Microsoft Sans Serif"/>
              </a:rPr>
              <a:t>Эта </a:t>
            </a:r>
            <a:r>
              <a:rPr sz="1200" spc="-15" dirty="0">
                <a:latin typeface="Microsoft Sans Serif"/>
                <a:cs typeface="Microsoft Sans Serif"/>
              </a:rPr>
              <a:t>долька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 </a:t>
            </a:r>
            <a:r>
              <a:rPr sz="1200" spc="-15" dirty="0">
                <a:latin typeface="Microsoft Sans Serif"/>
                <a:cs typeface="Microsoft Sans Serif"/>
              </a:rPr>
              <a:t>ежа.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ts val="1600"/>
              </a:lnSpc>
              <a:spcBef>
                <a:spcPts val="80"/>
              </a:spcBef>
            </a:pPr>
            <a:r>
              <a:rPr sz="1200" dirty="0">
                <a:latin typeface="Microsoft Sans Serif"/>
                <a:cs typeface="Microsoft Sans Serif"/>
              </a:rPr>
              <a:t>Эта </a:t>
            </a:r>
            <a:r>
              <a:rPr sz="1200" spc="-15" dirty="0">
                <a:latin typeface="Microsoft Sans Serif"/>
                <a:cs typeface="Microsoft Sans Serif"/>
              </a:rPr>
              <a:t>долька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 </a:t>
            </a:r>
            <a:r>
              <a:rPr sz="1200" spc="-10" dirty="0">
                <a:latin typeface="Microsoft Sans Serif"/>
                <a:cs typeface="Microsoft Sans Serif"/>
              </a:rPr>
              <a:t>стрижа.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долька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для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утят.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Microsoft Sans Serif"/>
                <a:cs typeface="Microsoft Sans Serif"/>
              </a:rPr>
              <a:t>Эта </a:t>
            </a:r>
            <a:r>
              <a:rPr sz="1200" spc="-15" dirty="0">
                <a:latin typeface="Microsoft Sans Serif"/>
                <a:cs typeface="Microsoft Sans Serif"/>
              </a:rPr>
              <a:t>долька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 </a:t>
            </a:r>
            <a:r>
              <a:rPr sz="1200" spc="-15" dirty="0">
                <a:latin typeface="Microsoft Sans Serif"/>
                <a:cs typeface="Microsoft Sans Serif"/>
              </a:rPr>
              <a:t>котят.</a:t>
            </a:r>
            <a:endParaRPr sz="1200">
              <a:latin typeface="Microsoft Sans Serif"/>
              <a:cs typeface="Microsoft Sans Serif"/>
            </a:endParaRPr>
          </a:p>
          <a:p>
            <a:pPr marL="12700" marR="80010">
              <a:lnSpc>
                <a:spcPct val="109200"/>
              </a:lnSpc>
              <a:spcBef>
                <a:spcPts val="15"/>
              </a:spcBef>
            </a:pP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долька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</a:t>
            </a:r>
            <a:r>
              <a:rPr sz="1200" spc="-5" dirty="0">
                <a:latin typeface="Microsoft Sans Serif"/>
                <a:cs typeface="Microsoft Sans Serif"/>
              </a:rPr>
              <a:t> бобра.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для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волка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кожура.</a:t>
            </a:r>
            <a:endParaRPr sz="1200">
              <a:latin typeface="Microsoft Sans Serif"/>
              <a:cs typeface="Microsoft Sans Serif"/>
            </a:endParaRPr>
          </a:p>
          <a:p>
            <a:pPr marL="12700" marR="461645">
              <a:lnSpc>
                <a:spcPts val="1600"/>
              </a:lnSpc>
              <a:spcBef>
                <a:spcPts val="60"/>
              </a:spcBef>
            </a:pPr>
            <a:r>
              <a:rPr sz="1200" spc="-5" dirty="0">
                <a:latin typeface="Microsoft Sans Serif"/>
                <a:cs typeface="Microsoft Sans Serif"/>
              </a:rPr>
              <a:t>Он </a:t>
            </a:r>
            <a:r>
              <a:rPr sz="1200" dirty="0">
                <a:latin typeface="Microsoft Sans Serif"/>
                <a:cs typeface="Microsoft Sans Serif"/>
              </a:rPr>
              <a:t>сердит </a:t>
            </a:r>
            <a:r>
              <a:rPr sz="1200" spc="-5" dirty="0">
                <a:latin typeface="Microsoft Sans Serif"/>
                <a:cs typeface="Microsoft Sans Serif"/>
              </a:rPr>
              <a:t>на нас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Беда!!!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Разбегайтесь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200" spc="-40" dirty="0">
                <a:latin typeface="Microsoft Sans Serif"/>
                <a:cs typeface="Microsoft Sans Serif"/>
              </a:rPr>
              <a:t>Кто</a:t>
            </a:r>
            <a:r>
              <a:rPr sz="1200" spc="-20" dirty="0">
                <a:latin typeface="Microsoft Sans Serif"/>
                <a:cs typeface="Microsoft Sans Serif"/>
              </a:rPr>
              <a:t> куда!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6021704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773429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5082" y="1648714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372614"/>
            <a:ext cx="1597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соловей,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4263" y="1974849"/>
            <a:ext cx="2802255" cy="606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«ПТИЧКИ»</a:t>
            </a:r>
            <a:endParaRPr sz="1600">
              <a:latin typeface="Arial"/>
              <a:cs typeface="Arial"/>
            </a:endParaRPr>
          </a:p>
          <a:p>
            <a:pPr marL="212090">
              <a:lnSpc>
                <a:spcPct val="100000"/>
              </a:lnSpc>
              <a:spcBef>
                <a:spcPts val="1215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пальцы</a:t>
            </a:r>
            <a:r>
              <a:rPr sz="1200" i="1" spc="-5" dirty="0">
                <a:latin typeface="Arial"/>
                <a:cs typeface="Arial"/>
              </a:rPr>
              <a:t> на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обеих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руках.)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2703321"/>
            <a:ext cx="2971165" cy="119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воробей,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ts val="2600"/>
              </a:lnSpc>
              <a:spcBef>
                <a:spcPts val="259"/>
              </a:spcBef>
            </a:pPr>
            <a:r>
              <a:rPr sz="1200" dirty="0">
                <a:latin typeface="Microsoft Sans Serif"/>
                <a:cs typeface="Microsoft Sans Serif"/>
              </a:rPr>
              <a:t>Эта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совушка,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сонная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головушка.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свиристель,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dirty="0">
                <a:latin typeface="Microsoft Sans Serif"/>
                <a:cs typeface="Microsoft Sans Serif"/>
              </a:rPr>
              <a:t>Эта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коростель.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4015866"/>
            <a:ext cx="1879600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Эта </a:t>
            </a:r>
            <a:r>
              <a:rPr sz="1200" spc="-20" dirty="0">
                <a:latin typeface="Microsoft Sans Serif"/>
                <a:cs typeface="Microsoft Sans Serif"/>
              </a:rPr>
              <a:t>птичка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злой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орлан.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200" spc="-15" dirty="0">
                <a:latin typeface="Microsoft Sans Serif"/>
                <a:cs typeface="Microsoft Sans Serif"/>
              </a:rPr>
              <a:t>Птички,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птички,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домам.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0235" y="4015866"/>
            <a:ext cx="3051175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(Машут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сложенными накрест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ладонями.)</a:t>
            </a:r>
            <a:endParaRPr sz="1200">
              <a:latin typeface="Arial"/>
              <a:cs typeface="Arial"/>
            </a:endParaRPr>
          </a:p>
          <a:p>
            <a:pPr marR="9525" algn="r">
              <a:lnSpc>
                <a:spcPct val="100000"/>
              </a:lnSpc>
              <a:spcBef>
                <a:spcPts val="985"/>
              </a:spcBef>
            </a:pPr>
            <a:r>
              <a:rPr sz="1200" i="1" spc="-5" dirty="0">
                <a:latin typeface="Arial"/>
                <a:cs typeface="Arial"/>
              </a:rPr>
              <a:t>(Машут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обеими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руками,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как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крыльями.)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753" y="6594729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12363" y="6920864"/>
            <a:ext cx="2792095" cy="1010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«ГРИБЫ»</a:t>
            </a:r>
            <a:endParaRPr sz="1600">
              <a:latin typeface="Arial"/>
              <a:cs typeface="Arial"/>
            </a:endParaRPr>
          </a:p>
          <a:p>
            <a:pPr marL="238125" marR="5080" indent="325755" algn="just">
              <a:lnSpc>
                <a:spcPct val="110400"/>
              </a:lnSpc>
              <a:spcBef>
                <a:spcPts val="1065"/>
              </a:spcBef>
            </a:pPr>
            <a:r>
              <a:rPr sz="1200" i="1" spc="-10" dirty="0">
                <a:latin typeface="Arial"/>
                <a:cs typeface="Arial"/>
              </a:rPr>
              <a:t>(Дети </a:t>
            </a:r>
            <a:r>
              <a:rPr sz="1200" i="1" spc="-5" dirty="0">
                <a:latin typeface="Arial"/>
                <a:cs typeface="Arial"/>
              </a:rPr>
              <a:t>«шагают» пальчиками)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(Показали </a:t>
            </a:r>
            <a:r>
              <a:rPr sz="1200" i="1" dirty="0">
                <a:latin typeface="Arial"/>
                <a:cs typeface="Arial"/>
              </a:rPr>
              <a:t>5 </a:t>
            </a:r>
            <a:r>
              <a:rPr sz="1200" i="1" spc="-5" dirty="0">
                <a:latin typeface="Arial"/>
                <a:cs typeface="Arial"/>
              </a:rPr>
              <a:t>пальцев правой </a:t>
            </a:r>
            <a:r>
              <a:rPr sz="1200" i="1" dirty="0">
                <a:latin typeface="Arial"/>
                <a:cs typeface="Arial"/>
              </a:rPr>
              <a:t>руки.) 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пальцы</a:t>
            </a:r>
            <a:r>
              <a:rPr sz="1200" i="1" spc="-5" dirty="0">
                <a:latin typeface="Arial"/>
                <a:cs typeface="Arial"/>
              </a:rPr>
              <a:t> на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одной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руке.)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8120" y="7300341"/>
            <a:ext cx="2148205" cy="2446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9570" indent="12065">
              <a:lnSpc>
                <a:spcPct val="110400"/>
              </a:lnSpc>
              <a:spcBef>
                <a:spcPts val="95"/>
              </a:spcBef>
            </a:pPr>
            <a:r>
              <a:rPr sz="1200" spc="-5" dirty="0">
                <a:latin typeface="Microsoft Sans Serif"/>
                <a:cs typeface="Microsoft Sans Serif"/>
              </a:rPr>
              <a:t>Топ-топ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10" dirty="0">
                <a:latin typeface="Microsoft Sans Serif"/>
                <a:cs typeface="Microsoft Sans Serif"/>
              </a:rPr>
              <a:t>пять шагов,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кузовочке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пять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грибов.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Мухомор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красный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endParaRPr sz="1200">
              <a:latin typeface="Microsoft Sans Serif"/>
              <a:cs typeface="Microsoft Sans Serif"/>
            </a:endParaRPr>
          </a:p>
          <a:p>
            <a:pPr marL="24765">
              <a:lnSpc>
                <a:spcPct val="100000"/>
              </a:lnSpc>
              <a:spcBef>
                <a:spcPts val="155"/>
              </a:spcBef>
            </a:pPr>
            <a:r>
              <a:rPr sz="1200" spc="-10" dirty="0">
                <a:latin typeface="Microsoft Sans Serif"/>
                <a:cs typeface="Microsoft Sans Serif"/>
              </a:rPr>
              <a:t>Гриб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опасный.</a:t>
            </a:r>
            <a:endParaRPr sz="1200">
              <a:latin typeface="Microsoft Sans Serif"/>
              <a:cs typeface="Microsoft Sans Serif"/>
            </a:endParaRPr>
          </a:p>
          <a:p>
            <a:pPr marL="24765" marR="633730">
              <a:lnSpc>
                <a:spcPct val="110000"/>
              </a:lnSpc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 второй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лисичка,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Рыжая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косичка.</a:t>
            </a:r>
            <a:endParaRPr sz="1200">
              <a:latin typeface="Microsoft Sans Serif"/>
              <a:cs typeface="Microsoft Sans Serif"/>
            </a:endParaRPr>
          </a:p>
          <a:p>
            <a:pPr marL="24765" marR="288290">
              <a:lnSpc>
                <a:spcPct val="110000"/>
              </a:lnSpc>
              <a:spcBef>
                <a:spcPts val="15"/>
              </a:spcBef>
            </a:pPr>
            <a:r>
              <a:rPr sz="1200" spc="-5" dirty="0">
                <a:latin typeface="Microsoft Sans Serif"/>
                <a:cs typeface="Microsoft Sans Serif"/>
              </a:rPr>
              <a:t>Третий </a:t>
            </a:r>
            <a:r>
              <a:rPr sz="1200" spc="-10" dirty="0">
                <a:latin typeface="Microsoft Sans Serif"/>
                <a:cs typeface="Microsoft Sans Serif"/>
              </a:rPr>
              <a:t>гриб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10" dirty="0">
                <a:latin typeface="Microsoft Sans Serif"/>
                <a:cs typeface="Microsoft Sans Serif"/>
              </a:rPr>
              <a:t> волнушка,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Розовое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ушко.</a:t>
            </a:r>
            <a:endParaRPr sz="1200">
              <a:latin typeface="Microsoft Sans Serif"/>
              <a:cs typeface="Microsoft Sans Serif"/>
            </a:endParaRPr>
          </a:p>
          <a:p>
            <a:pPr marL="24765" marR="5080">
              <a:lnSpc>
                <a:spcPct val="110000"/>
              </a:lnSpc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четвертый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гриб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сморчок,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Бородатый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старичок.</a:t>
            </a:r>
            <a:endParaRPr sz="1200">
              <a:latin typeface="Microsoft Sans Serif"/>
              <a:cs typeface="Microsoft Sans Serif"/>
            </a:endParaRPr>
          </a:p>
          <a:p>
            <a:pPr marL="24765" marR="567690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Microsoft Sans Serif"/>
                <a:cs typeface="Microsoft Sans Serif"/>
              </a:rPr>
              <a:t>Пятый </a:t>
            </a:r>
            <a:r>
              <a:rPr sz="1200" spc="-10" dirty="0">
                <a:latin typeface="Microsoft Sans Serif"/>
                <a:cs typeface="Microsoft Sans Serif"/>
              </a:rPr>
              <a:t>гриб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белый,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Ешь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его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смело!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250" y="5651500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475" y="708659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5082" y="1164196"/>
            <a:ext cx="4624070" cy="70040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1010919">
              <a:lnSpc>
                <a:spcPct val="100000"/>
              </a:lnSpc>
              <a:spcBef>
                <a:spcPts val="1110"/>
              </a:spcBef>
            </a:pPr>
            <a:r>
              <a:rPr sz="1600" b="1" i="1" spc="-5" dirty="0">
                <a:latin typeface="Arial"/>
                <a:cs typeface="Arial"/>
              </a:rPr>
              <a:t>«ЕСТЬ У</a:t>
            </a:r>
            <a:r>
              <a:rPr sz="1600" b="1" i="1" spc="-1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КАЖДОГО </a:t>
            </a:r>
            <a:r>
              <a:rPr sz="1600" b="1" i="1" spc="-10" dirty="0">
                <a:latin typeface="Arial"/>
                <a:cs typeface="Arial"/>
              </a:rPr>
              <a:t>СВОЙ </a:t>
            </a:r>
            <a:r>
              <a:rPr sz="1600" b="1" i="1" dirty="0">
                <a:latin typeface="Arial"/>
                <a:cs typeface="Arial"/>
              </a:rPr>
              <a:t>ДОМ»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4075" y="1994661"/>
            <a:ext cx="2791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5" dirty="0">
                <a:latin typeface="Arial"/>
                <a:cs typeface="Arial"/>
              </a:rPr>
              <a:t>(Д</a:t>
            </a:r>
            <a:r>
              <a:rPr sz="1200" i="1" spc="-45" dirty="0">
                <a:latin typeface="Arial"/>
                <a:cs typeface="Arial"/>
              </a:rPr>
              <a:t>е</a:t>
            </a:r>
            <a:r>
              <a:rPr sz="1200" i="1" spc="-65" dirty="0">
                <a:latin typeface="Arial"/>
                <a:cs typeface="Arial"/>
              </a:rPr>
              <a:t>т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5" dirty="0">
                <a:latin typeface="Arial"/>
                <a:cs typeface="Arial"/>
              </a:rPr>
              <a:t>з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65" dirty="0">
                <a:latin typeface="Arial"/>
                <a:cs typeface="Arial"/>
              </a:rPr>
              <a:t>г</a:t>
            </a:r>
            <a:r>
              <a:rPr sz="1200" i="1" spc="-60" dirty="0">
                <a:latin typeface="Arial"/>
                <a:cs typeface="Arial"/>
              </a:rPr>
              <a:t>и</a:t>
            </a:r>
            <a:r>
              <a:rPr sz="1200" i="1" spc="-55" dirty="0">
                <a:latin typeface="Arial"/>
                <a:cs typeface="Arial"/>
              </a:rPr>
              <a:t>б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ю</a:t>
            </a:r>
            <a:r>
              <a:rPr sz="1200" i="1" dirty="0">
                <a:latin typeface="Arial"/>
                <a:cs typeface="Arial"/>
              </a:rPr>
              <a:t>т</a:t>
            </a:r>
            <a:r>
              <a:rPr sz="1200" i="1" spc="-110" dirty="0">
                <a:latin typeface="Arial"/>
                <a:cs typeface="Arial"/>
              </a:rPr>
              <a:t> </a:t>
            </a:r>
            <a:r>
              <a:rPr sz="1200" i="1" spc="-50" dirty="0">
                <a:latin typeface="Arial"/>
                <a:cs typeface="Arial"/>
              </a:rPr>
              <a:t>п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л</a:t>
            </a:r>
            <a:r>
              <a:rPr sz="1200" i="1" spc="-45" dirty="0">
                <a:latin typeface="Arial"/>
                <a:cs typeface="Arial"/>
              </a:rPr>
              <a:t>ь</a:t>
            </a:r>
            <a:r>
              <a:rPr sz="1200" i="1" spc="-55" dirty="0">
                <a:latin typeface="Arial"/>
                <a:cs typeface="Arial"/>
              </a:rPr>
              <a:t>ц</a:t>
            </a:r>
            <a:r>
              <a:rPr sz="1200" i="1" dirty="0">
                <a:latin typeface="Arial"/>
                <a:cs typeface="Arial"/>
              </a:rPr>
              <a:t>ы</a:t>
            </a:r>
            <a:r>
              <a:rPr sz="1200" i="1" spc="-105" dirty="0">
                <a:latin typeface="Arial"/>
                <a:cs typeface="Arial"/>
              </a:rPr>
              <a:t> </a:t>
            </a:r>
            <a:r>
              <a:rPr sz="1200" i="1" spc="-50" dirty="0">
                <a:latin typeface="Arial"/>
                <a:cs typeface="Arial"/>
              </a:rPr>
              <a:t>н</a:t>
            </a:r>
            <a:r>
              <a:rPr sz="1200" i="1" dirty="0">
                <a:latin typeface="Arial"/>
                <a:cs typeface="Arial"/>
              </a:rPr>
              <a:t>а</a:t>
            </a:r>
            <a:r>
              <a:rPr sz="1200" i="1" spc="-105" dirty="0">
                <a:latin typeface="Arial"/>
                <a:cs typeface="Arial"/>
              </a:rPr>
              <a:t> </a:t>
            </a:r>
            <a:r>
              <a:rPr sz="1200" i="1" spc="-45" dirty="0">
                <a:latin typeface="Arial"/>
                <a:cs typeface="Arial"/>
              </a:rPr>
              <a:t>о</a:t>
            </a:r>
            <a:r>
              <a:rPr sz="1200" i="1" spc="-65" dirty="0">
                <a:latin typeface="Arial"/>
                <a:cs typeface="Arial"/>
              </a:rPr>
              <a:t>б</a:t>
            </a:r>
            <a:r>
              <a:rPr sz="1200" i="1" spc="-45" dirty="0">
                <a:latin typeface="Arial"/>
                <a:cs typeface="Arial"/>
              </a:rPr>
              <a:t>еи</a:t>
            </a:r>
            <a:r>
              <a:rPr sz="1200" i="1" dirty="0">
                <a:latin typeface="Arial"/>
                <a:cs typeface="Arial"/>
              </a:rPr>
              <a:t>х</a:t>
            </a:r>
            <a:r>
              <a:rPr sz="1200" i="1" spc="-110" dirty="0">
                <a:latin typeface="Arial"/>
                <a:cs typeface="Arial"/>
              </a:rPr>
              <a:t> </a:t>
            </a:r>
            <a:r>
              <a:rPr sz="1200" i="1" spc="-45" dirty="0">
                <a:latin typeface="Arial"/>
                <a:cs typeface="Arial"/>
              </a:rPr>
              <a:t>ру</a:t>
            </a:r>
            <a:r>
              <a:rPr sz="1200" i="1" spc="-65" dirty="0">
                <a:latin typeface="Arial"/>
                <a:cs typeface="Arial"/>
              </a:rPr>
              <a:t>к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0" dirty="0">
                <a:latin typeface="Arial"/>
                <a:cs typeface="Arial"/>
              </a:rPr>
              <a:t>х.</a:t>
            </a:r>
            <a:r>
              <a:rPr sz="1200" i="1" dirty="0">
                <a:latin typeface="Arial"/>
                <a:cs typeface="Arial"/>
              </a:rPr>
              <a:t>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3490" y="4009770"/>
            <a:ext cx="29121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5" dirty="0">
                <a:latin typeface="Arial"/>
                <a:cs typeface="Arial"/>
              </a:rPr>
              <a:t>(</a:t>
            </a:r>
            <a:r>
              <a:rPr sz="1200" i="1" spc="-50" dirty="0">
                <a:latin typeface="Arial"/>
                <a:cs typeface="Arial"/>
              </a:rPr>
              <a:t>У</a:t>
            </a:r>
            <a:r>
              <a:rPr sz="1200" i="1" spc="-65" dirty="0">
                <a:latin typeface="Arial"/>
                <a:cs typeface="Arial"/>
              </a:rPr>
              <a:t>д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60" dirty="0">
                <a:latin typeface="Arial"/>
                <a:cs typeface="Arial"/>
              </a:rPr>
              <a:t>р</a:t>
            </a:r>
            <a:r>
              <a:rPr sz="1200" i="1" dirty="0">
                <a:latin typeface="Arial"/>
                <a:cs typeface="Arial"/>
              </a:rPr>
              <a:t>ы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5" dirty="0">
                <a:latin typeface="Arial"/>
                <a:cs typeface="Arial"/>
              </a:rPr>
              <a:t>л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65" dirty="0">
                <a:latin typeface="Arial"/>
                <a:cs typeface="Arial"/>
              </a:rPr>
              <a:t>д</a:t>
            </a:r>
            <a:r>
              <a:rPr sz="1200" i="1" spc="-45" dirty="0">
                <a:latin typeface="Arial"/>
                <a:cs typeface="Arial"/>
              </a:rPr>
              <a:t>о</a:t>
            </a:r>
            <a:r>
              <a:rPr sz="1200" i="1" spc="-65" dirty="0">
                <a:latin typeface="Arial"/>
                <a:cs typeface="Arial"/>
              </a:rPr>
              <a:t>н</a:t>
            </a:r>
            <a:r>
              <a:rPr sz="1200" i="1" spc="-55" dirty="0">
                <a:latin typeface="Arial"/>
                <a:cs typeface="Arial"/>
              </a:rPr>
              <a:t>я</a:t>
            </a:r>
            <a:r>
              <a:rPr sz="1200" i="1" spc="-45" dirty="0">
                <a:latin typeface="Arial"/>
                <a:cs typeface="Arial"/>
              </a:rPr>
              <a:t>м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10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55" dirty="0">
                <a:latin typeface="Arial"/>
                <a:cs typeface="Arial"/>
              </a:rPr>
              <a:t>к</a:t>
            </a:r>
            <a:r>
              <a:rPr sz="1200" i="1" spc="-50" dirty="0">
                <a:latin typeface="Arial"/>
                <a:cs typeface="Arial"/>
              </a:rPr>
              <a:t>у</a:t>
            </a:r>
            <a:r>
              <a:rPr sz="1200" i="1" spc="-65" dirty="0">
                <a:latin typeface="Arial"/>
                <a:cs typeface="Arial"/>
              </a:rPr>
              <a:t>л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0" dirty="0">
                <a:latin typeface="Arial"/>
                <a:cs typeface="Arial"/>
              </a:rPr>
              <a:t>ч</a:t>
            </a:r>
            <a:r>
              <a:rPr sz="1200" i="1" spc="-65" dirty="0">
                <a:latin typeface="Arial"/>
                <a:cs typeface="Arial"/>
              </a:rPr>
              <a:t>к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м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65" dirty="0">
                <a:latin typeface="Arial"/>
                <a:cs typeface="Arial"/>
              </a:rPr>
              <a:t>п</a:t>
            </a:r>
            <a:r>
              <a:rPr sz="1200" i="1" spc="-45" dirty="0">
                <a:latin typeface="Arial"/>
                <a:cs typeface="Arial"/>
              </a:rPr>
              <a:t>о</a:t>
            </a:r>
            <a:r>
              <a:rPr sz="1200" i="1" spc="-60" dirty="0">
                <a:latin typeface="Arial"/>
                <a:cs typeface="Arial"/>
              </a:rPr>
              <a:t>о</a:t>
            </a:r>
            <a:r>
              <a:rPr sz="1200" i="1" spc="-50" dirty="0">
                <a:latin typeface="Arial"/>
                <a:cs typeface="Arial"/>
              </a:rPr>
              <a:t>ч</a:t>
            </a:r>
            <a:r>
              <a:rPr sz="1200" i="1" spc="-60" dirty="0">
                <a:latin typeface="Arial"/>
                <a:cs typeface="Arial"/>
              </a:rPr>
              <a:t>е</a:t>
            </a:r>
            <a:r>
              <a:rPr sz="1200" i="1" spc="-45" dirty="0">
                <a:latin typeface="Arial"/>
                <a:cs typeface="Arial"/>
              </a:rPr>
              <a:t>ре</a:t>
            </a:r>
            <a:r>
              <a:rPr sz="1200" i="1" spc="-55" dirty="0">
                <a:latin typeface="Arial"/>
                <a:cs typeface="Arial"/>
              </a:rPr>
              <a:t>д</a:t>
            </a:r>
            <a:r>
              <a:rPr sz="1200" i="1" spc="-65" dirty="0">
                <a:latin typeface="Arial"/>
                <a:cs typeface="Arial"/>
              </a:rPr>
              <a:t>н</a:t>
            </a:r>
            <a:r>
              <a:rPr sz="1200" i="1" spc="-40" dirty="0">
                <a:latin typeface="Arial"/>
                <a:cs typeface="Arial"/>
              </a:rPr>
              <a:t>о</a:t>
            </a:r>
            <a:r>
              <a:rPr sz="1200" i="1" spc="-50" dirty="0">
                <a:latin typeface="Arial"/>
                <a:cs typeface="Arial"/>
              </a:rPr>
              <a:t>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974850"/>
            <a:ext cx="2058035" cy="244602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лисы 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лесу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глухом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нора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надежный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дом.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страшны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зимой</a:t>
            </a:r>
            <a:r>
              <a:rPr sz="1200" spc="-5" dirty="0">
                <a:latin typeface="Microsoft Sans Serif"/>
                <a:cs typeface="Microsoft Sans Serif"/>
              </a:rPr>
              <a:t> метели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Белочке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дупле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ели.</a:t>
            </a:r>
            <a:endParaRPr sz="1200">
              <a:latin typeface="Microsoft Sans Serif"/>
              <a:cs typeface="Microsoft Sans Serif"/>
            </a:endParaRPr>
          </a:p>
          <a:p>
            <a:pPr marL="24765" marR="250825" indent="-12700">
              <a:lnSpc>
                <a:spcPct val="110100"/>
              </a:lnSpc>
              <a:spcBef>
                <a:spcPts val="10"/>
              </a:spcBef>
            </a:pPr>
            <a:r>
              <a:rPr sz="1200" dirty="0">
                <a:latin typeface="Microsoft Sans Serif"/>
                <a:cs typeface="Microsoft Sans Serif"/>
              </a:rPr>
              <a:t>Под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кустами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еж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колючий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Нагребает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листья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кучу.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5" dirty="0">
                <a:latin typeface="Microsoft Sans Serif"/>
                <a:cs typeface="Microsoft Sans Serif"/>
              </a:rPr>
              <a:t> ветвей,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корней,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коры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Хатки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делают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бобры.</a:t>
            </a:r>
            <a:endParaRPr sz="1200">
              <a:latin typeface="Microsoft Sans Serif"/>
              <a:cs typeface="Microsoft Sans Serif"/>
            </a:endParaRPr>
          </a:p>
          <a:p>
            <a:pPr marL="24765" marR="93345">
              <a:lnSpc>
                <a:spcPct val="110000"/>
              </a:lnSpc>
              <a:spcBef>
                <a:spcPts val="15"/>
              </a:spcBef>
            </a:pPr>
            <a:r>
              <a:rPr sz="1200" spc="-10" dirty="0">
                <a:latin typeface="Microsoft Sans Serif"/>
                <a:cs typeface="Microsoft Sans Serif"/>
              </a:rPr>
              <a:t>Спит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берлоге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косолапый,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60" dirty="0">
                <a:latin typeface="Microsoft Sans Serif"/>
                <a:cs typeface="Microsoft Sans Serif"/>
              </a:rPr>
              <a:t>До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весны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сосет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там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лапу. </a:t>
            </a:r>
            <a:r>
              <a:rPr sz="1200" spc="-5" dirty="0">
                <a:latin typeface="Microsoft Sans Serif"/>
                <a:cs typeface="Microsoft Sans Serif"/>
              </a:rPr>
              <a:t> Есть</a:t>
            </a:r>
            <a:r>
              <a:rPr sz="1200" dirty="0">
                <a:latin typeface="Microsoft Sans Serif"/>
                <a:cs typeface="Microsoft Sans Serif"/>
              </a:rPr>
              <a:t> у </a:t>
            </a:r>
            <a:r>
              <a:rPr sz="1200" spc="-25" dirty="0">
                <a:latin typeface="Microsoft Sans Serif"/>
                <a:cs typeface="Microsoft Sans Serif"/>
              </a:rPr>
              <a:t>каждого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свой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дом, </a:t>
            </a:r>
            <a:r>
              <a:rPr sz="1200" spc="-10" dirty="0">
                <a:latin typeface="Microsoft Sans Serif"/>
                <a:cs typeface="Microsoft Sans Serif"/>
              </a:rPr>
              <a:t> Всем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тепло,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уютно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нем.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7753" y="6180200"/>
            <a:ext cx="1928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08375" y="6506336"/>
            <a:ext cx="2622550" cy="1395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«БОТИНКИ»</a:t>
            </a:r>
            <a:endParaRPr sz="1600">
              <a:latin typeface="Arial"/>
              <a:cs typeface="Arial"/>
            </a:endParaRPr>
          </a:p>
          <a:p>
            <a:pPr marR="23495" algn="r">
              <a:lnSpc>
                <a:spcPct val="100000"/>
              </a:lnSpc>
              <a:spcBef>
                <a:spcPts val="1215"/>
              </a:spcBef>
            </a:pPr>
            <a:r>
              <a:rPr sz="1200" i="1" spc="-5" dirty="0">
                <a:latin typeface="Arial"/>
                <a:cs typeface="Arial"/>
              </a:rPr>
              <a:t>(Средний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указательный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пальчики</a:t>
            </a:r>
            <a:endParaRPr sz="1200">
              <a:latin typeface="Arial"/>
              <a:cs typeface="Arial"/>
            </a:endParaRPr>
          </a:p>
          <a:p>
            <a:pPr marL="337185" marR="5080" indent="675005" algn="r">
              <a:lnSpc>
                <a:spcPct val="143700"/>
              </a:lnSpc>
              <a:spcBef>
                <a:spcPts val="5"/>
              </a:spcBef>
            </a:pPr>
            <a:r>
              <a:rPr sz="1200" i="1" spc="-10" dirty="0">
                <a:latin typeface="Arial"/>
                <a:cs typeface="Arial"/>
              </a:rPr>
              <a:t>«шагают» </a:t>
            </a:r>
            <a:r>
              <a:rPr sz="1200" i="1" spc="-5" dirty="0">
                <a:latin typeface="Arial"/>
                <a:cs typeface="Arial"/>
              </a:rPr>
              <a:t>по столу.)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(Дети </a:t>
            </a:r>
            <a:r>
              <a:rPr sz="1200" i="1" spc="-5" dirty="0">
                <a:latin typeface="Arial"/>
                <a:cs typeface="Arial"/>
              </a:rPr>
              <a:t>загибают по </a:t>
            </a:r>
            <a:r>
              <a:rPr sz="1200" i="1" dirty="0">
                <a:latin typeface="Arial"/>
                <a:cs typeface="Arial"/>
              </a:rPr>
              <a:t>одному 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пальчику,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начиная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большого.)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6823328"/>
            <a:ext cx="1932305" cy="213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8585">
              <a:lnSpc>
                <a:spcPct val="1442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Всюду,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всюду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мы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вдвоем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Неразлучные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идем.</a:t>
            </a:r>
            <a:endParaRPr sz="1200">
              <a:latin typeface="Microsoft Sans Serif"/>
              <a:cs typeface="Microsoft Sans Serif"/>
            </a:endParaRPr>
          </a:p>
          <a:p>
            <a:pPr marL="12700" marR="377190">
              <a:lnSpc>
                <a:spcPts val="2080"/>
              </a:lnSpc>
              <a:spcBef>
                <a:spcPts val="160"/>
              </a:spcBef>
            </a:pPr>
            <a:r>
              <a:rPr sz="1200" spc="-5" dirty="0">
                <a:latin typeface="Microsoft Sans Serif"/>
                <a:cs typeface="Microsoft Sans Serif"/>
              </a:rPr>
              <a:t>Мы </a:t>
            </a:r>
            <a:r>
              <a:rPr sz="1200" spc="-10" dirty="0">
                <a:latin typeface="Microsoft Sans Serif"/>
                <a:cs typeface="Microsoft Sans Serif"/>
              </a:rPr>
              <a:t>гуляем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лугам, </a:t>
            </a:r>
            <a:r>
              <a:rPr sz="1200" spc="-5" dirty="0">
                <a:latin typeface="Microsoft Sans Serif"/>
                <a:cs typeface="Microsoft Sans Serif"/>
              </a:rPr>
              <a:t> По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зеленым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берегам,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spc="-20" dirty="0">
                <a:latin typeface="Microsoft Sans Serif"/>
                <a:cs typeface="Microsoft Sans Serif"/>
              </a:rPr>
              <a:t>Вниз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dirty="0">
                <a:latin typeface="Microsoft Sans Serif"/>
                <a:cs typeface="Microsoft Sans Serif"/>
              </a:rPr>
              <a:t> лестнице </a:t>
            </a:r>
            <a:r>
              <a:rPr sz="1200" spc="-10" dirty="0">
                <a:latin typeface="Microsoft Sans Serif"/>
                <a:cs typeface="Microsoft Sans Serif"/>
              </a:rPr>
              <a:t>сбегали,</a:t>
            </a:r>
            <a:endParaRPr sz="1200">
              <a:latin typeface="Microsoft Sans Serif"/>
              <a:cs typeface="Microsoft Sans Serif"/>
            </a:endParaRPr>
          </a:p>
          <a:p>
            <a:pPr marL="12700" marR="57785">
              <a:lnSpc>
                <a:spcPct val="143300"/>
              </a:lnSpc>
              <a:spcBef>
                <a:spcPts val="15"/>
              </a:spcBef>
            </a:pPr>
            <a:r>
              <a:rPr sz="1200" dirty="0">
                <a:latin typeface="Microsoft Sans Serif"/>
                <a:cs typeface="Microsoft Sans Serif"/>
              </a:rPr>
              <a:t>Вдоль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улице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шагали, </a:t>
            </a:r>
            <a:r>
              <a:rPr sz="1200" dirty="0">
                <a:latin typeface="Microsoft Sans Serif"/>
                <a:cs typeface="Microsoft Sans Serif"/>
              </a:rPr>
              <a:t> После </a:t>
            </a:r>
            <a:r>
              <a:rPr sz="1200" spc="-20" dirty="0">
                <a:latin typeface="Microsoft Sans Serif"/>
                <a:cs typeface="Microsoft Sans Serif"/>
              </a:rPr>
              <a:t>лезем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под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кровать,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200" spc="-10" dirty="0">
                <a:latin typeface="Microsoft Sans Serif"/>
                <a:cs typeface="Microsoft Sans Serif"/>
              </a:rPr>
              <a:t>Будем там </a:t>
            </a:r>
            <a:r>
              <a:rPr sz="1200" spc="-15" dirty="0">
                <a:latin typeface="Microsoft Sans Serif"/>
                <a:cs typeface="Microsoft Sans Serif"/>
              </a:rPr>
              <a:t>тихонько</a:t>
            </a:r>
            <a:r>
              <a:rPr sz="1200" spc="-5" dirty="0">
                <a:latin typeface="Microsoft Sans Serif"/>
                <a:cs typeface="Microsoft Sans Serif"/>
              </a:rPr>
              <a:t> спать.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7165" y="8745473"/>
            <a:ext cx="2111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5" dirty="0">
                <a:latin typeface="Arial"/>
                <a:cs typeface="Arial"/>
              </a:rPr>
              <a:t>(</a:t>
            </a:r>
            <a:r>
              <a:rPr sz="1200" i="1" spc="-60" dirty="0">
                <a:latin typeface="Arial"/>
                <a:cs typeface="Arial"/>
              </a:rPr>
              <a:t>У</a:t>
            </a:r>
            <a:r>
              <a:rPr sz="1200" i="1" spc="-55" dirty="0">
                <a:latin typeface="Arial"/>
                <a:cs typeface="Arial"/>
              </a:rPr>
              <a:t>кл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д</a:t>
            </a:r>
            <a:r>
              <a:rPr sz="1200" i="1" spc="-45" dirty="0">
                <a:latin typeface="Arial"/>
                <a:cs typeface="Arial"/>
              </a:rPr>
              <a:t>ы</a:t>
            </a:r>
            <a:r>
              <a:rPr sz="1200" i="1" spc="-55" dirty="0">
                <a:latin typeface="Arial"/>
                <a:cs typeface="Arial"/>
              </a:rPr>
              <a:t>в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ю</a:t>
            </a:r>
            <a:r>
              <a:rPr sz="1200" i="1" dirty="0">
                <a:latin typeface="Arial"/>
                <a:cs typeface="Arial"/>
              </a:rPr>
              <a:t>т</a:t>
            </a:r>
            <a:r>
              <a:rPr sz="1200" i="1" spc="-110" dirty="0">
                <a:latin typeface="Arial"/>
                <a:cs typeface="Arial"/>
              </a:rPr>
              <a:t> </a:t>
            </a:r>
            <a:r>
              <a:rPr sz="1200" i="1" spc="-55" dirty="0">
                <a:latin typeface="Arial"/>
                <a:cs typeface="Arial"/>
              </a:rPr>
              <a:t>л</a:t>
            </a:r>
            <a:r>
              <a:rPr sz="1200" i="1" spc="-45" dirty="0">
                <a:latin typeface="Arial"/>
                <a:cs typeface="Arial"/>
              </a:rPr>
              <a:t>а</a:t>
            </a:r>
            <a:r>
              <a:rPr sz="1200" i="1" spc="-55" dirty="0">
                <a:latin typeface="Arial"/>
                <a:cs typeface="Arial"/>
              </a:rPr>
              <a:t>д</a:t>
            </a:r>
            <a:r>
              <a:rPr sz="1200" i="1" spc="-45" dirty="0">
                <a:latin typeface="Arial"/>
                <a:cs typeface="Arial"/>
              </a:rPr>
              <a:t>о</a:t>
            </a:r>
            <a:r>
              <a:rPr sz="1200" i="1" spc="-65" dirty="0">
                <a:latin typeface="Arial"/>
                <a:cs typeface="Arial"/>
              </a:rPr>
              <a:t>н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-90" dirty="0">
                <a:latin typeface="Arial"/>
                <a:cs typeface="Arial"/>
              </a:rPr>
              <a:t> </a:t>
            </a:r>
            <a:r>
              <a:rPr sz="1200" i="1" spc="-65" dirty="0">
                <a:latin typeface="Arial"/>
                <a:cs typeface="Arial"/>
              </a:rPr>
              <a:t>н</a:t>
            </a:r>
            <a:r>
              <a:rPr sz="1200" i="1" dirty="0">
                <a:latin typeface="Arial"/>
                <a:cs typeface="Arial"/>
              </a:rPr>
              <a:t>а</a:t>
            </a:r>
            <a:r>
              <a:rPr sz="1200" i="1" spc="-105" dirty="0">
                <a:latin typeface="Arial"/>
                <a:cs typeface="Arial"/>
              </a:rPr>
              <a:t> </a:t>
            </a:r>
            <a:r>
              <a:rPr sz="1200" i="1" spc="-50" dirty="0">
                <a:latin typeface="Arial"/>
                <a:cs typeface="Arial"/>
              </a:rPr>
              <a:t>с</a:t>
            </a:r>
            <a:r>
              <a:rPr sz="1200" i="1" spc="-65" dirty="0">
                <a:latin typeface="Arial"/>
                <a:cs typeface="Arial"/>
              </a:rPr>
              <a:t>т</a:t>
            </a:r>
            <a:r>
              <a:rPr sz="1200" i="1" spc="-45" dirty="0">
                <a:latin typeface="Arial"/>
                <a:cs typeface="Arial"/>
              </a:rPr>
              <a:t>о</a:t>
            </a:r>
            <a:r>
              <a:rPr sz="1200" i="1" spc="-50" dirty="0">
                <a:latin typeface="Arial"/>
                <a:cs typeface="Arial"/>
              </a:rPr>
              <a:t>л.)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950" y="5800280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950" y="780287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02410" y="1239250"/>
            <a:ext cx="4625340" cy="702945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  <a:tabLst>
                <a:tab pos="2639060" algn="l"/>
              </a:tabLst>
            </a:pPr>
            <a:r>
              <a:rPr sz="1200" b="1" spc="-5" dirty="0">
                <a:latin typeface="Arial"/>
                <a:cs typeface="Arial"/>
              </a:rPr>
              <a:t>Пальчиковая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 marL="1669414">
              <a:lnSpc>
                <a:spcPct val="100000"/>
              </a:lnSpc>
              <a:spcBef>
                <a:spcPts val="1125"/>
              </a:spcBef>
            </a:pPr>
            <a:r>
              <a:rPr sz="1600" b="1" i="1" spc="-5" dirty="0">
                <a:latin typeface="Arial"/>
                <a:cs typeface="Arial"/>
              </a:rPr>
              <a:t>«НАША</a:t>
            </a:r>
            <a:r>
              <a:rPr sz="1600" b="1" i="1" spc="-50" dirty="0">
                <a:latin typeface="Arial"/>
                <a:cs typeface="Arial"/>
              </a:rPr>
              <a:t> </a:t>
            </a:r>
            <a:r>
              <a:rPr sz="1600" b="1" i="1" dirty="0">
                <a:latin typeface="Arial"/>
                <a:cs typeface="Arial"/>
              </a:rPr>
              <a:t>КВАРТИРА»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0312" y="1907793"/>
            <a:ext cx="23425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нашей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комнате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столовой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0795" y="1907793"/>
            <a:ext cx="236791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74675" marR="61594" indent="-562610" algn="r">
              <a:lnSpc>
                <a:spcPts val="1380"/>
              </a:lnSpc>
              <a:spcBef>
                <a:spcPts val="195"/>
              </a:spcBef>
            </a:pPr>
            <a:r>
              <a:rPr sz="1200" i="1" spc="-5" dirty="0">
                <a:latin typeface="Arial"/>
                <a:cs typeface="Arial"/>
              </a:rPr>
              <a:t>(На каждое название предмета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мебели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10" dirty="0">
                <a:latin typeface="Arial"/>
                <a:cs typeface="Arial"/>
              </a:rPr>
              <a:t>дети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загибают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ts val="1345"/>
              </a:lnSpc>
            </a:pP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0312" y="2083053"/>
            <a:ext cx="2395855" cy="91122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96300"/>
              </a:lnSpc>
              <a:spcBef>
                <a:spcPts val="15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отличный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СТОЛ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ДУБОВЫЙ,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СТУЛЬЯ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20" dirty="0">
                <a:latin typeface="Microsoft Sans Serif"/>
                <a:cs typeface="Microsoft Sans Serif"/>
              </a:rPr>
              <a:t>спинки </a:t>
            </a:r>
            <a:r>
              <a:rPr sz="1200" spc="-10" dirty="0">
                <a:latin typeface="Microsoft Sans Serif"/>
                <a:cs typeface="Microsoft Sans Serif"/>
              </a:rPr>
              <a:t>все </a:t>
            </a:r>
            <a:r>
              <a:rPr sz="1200" spc="-15" dirty="0">
                <a:latin typeface="Microsoft Sans Serif"/>
                <a:cs typeface="Microsoft Sans Serif"/>
              </a:rPr>
              <a:t>резные,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Ножки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гнутые,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витые.</a:t>
            </a:r>
            <a:endParaRPr sz="1200">
              <a:latin typeface="Microsoft Sans Serif"/>
              <a:cs typeface="Microsoft Sans Serif"/>
            </a:endParaRPr>
          </a:p>
          <a:p>
            <a:pPr marL="12700" marR="749935">
              <a:lnSpc>
                <a:spcPts val="1380"/>
              </a:lnSpc>
              <a:spcBef>
                <a:spcPts val="40"/>
              </a:spcBef>
            </a:pP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ореховый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БУФЕТ 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Для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варенья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конфет.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0312" y="2960877"/>
            <a:ext cx="2882900" cy="178625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0" dirty="0">
                <a:latin typeface="Microsoft Sans Serif"/>
                <a:cs typeface="Microsoft Sans Serif"/>
              </a:rPr>
              <a:t>комнате </a:t>
            </a:r>
            <a:r>
              <a:rPr sz="1200" spc="-5" dirty="0">
                <a:latin typeface="Microsoft Sans Serif"/>
                <a:cs typeface="Microsoft Sans Serif"/>
              </a:rPr>
              <a:t>доя </a:t>
            </a:r>
            <a:r>
              <a:rPr sz="1200" spc="-10" dirty="0">
                <a:latin typeface="Microsoft Sans Serif"/>
                <a:cs typeface="Microsoft Sans Serif"/>
              </a:rPr>
              <a:t>взрослых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5" dirty="0">
                <a:latin typeface="Microsoft Sans Serif"/>
                <a:cs typeface="Microsoft Sans Serif"/>
              </a:rPr>
              <a:t>спальне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dirty="0">
                <a:latin typeface="Microsoft Sans Serif"/>
                <a:cs typeface="Microsoft Sans Serif"/>
              </a:rPr>
              <a:t> для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платьев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ШКАФ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ЗЕРКАЛЬНЫЙ,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45" dirty="0">
                <a:latin typeface="Microsoft Sans Serif"/>
                <a:cs typeface="Microsoft Sans Serif"/>
              </a:rPr>
              <a:t>Две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ШИРОКИЕ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КРОВАТИ</a:t>
            </a:r>
            <a:endParaRPr sz="1200">
              <a:latin typeface="Microsoft Sans Serif"/>
              <a:cs typeface="Microsoft Sans Serif"/>
            </a:endParaRPr>
          </a:p>
          <a:p>
            <a:pPr marL="12700" marR="1297940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5" dirty="0">
                <a:latin typeface="Microsoft Sans Serif"/>
                <a:cs typeface="Microsoft Sans Serif"/>
              </a:rPr>
              <a:t>одеялами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вате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березовый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КОМОД,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ts val="1315"/>
              </a:lnSpc>
            </a:pPr>
            <a:r>
              <a:rPr sz="1200" spc="-10" dirty="0">
                <a:latin typeface="Microsoft Sans Serif"/>
                <a:cs typeface="Microsoft Sans Serif"/>
              </a:rPr>
              <a:t>Мама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там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белье</a:t>
            </a:r>
            <a:r>
              <a:rPr sz="1200" spc="-5" dirty="0">
                <a:latin typeface="Microsoft Sans Serif"/>
                <a:cs typeface="Microsoft Sans Serif"/>
              </a:rPr>
              <a:t> берет.</a:t>
            </a:r>
            <a:endParaRPr sz="1200">
              <a:latin typeface="Microsoft Sans Serif"/>
              <a:cs typeface="Microsoft Sans Serif"/>
            </a:endParaRPr>
          </a:p>
          <a:p>
            <a:pPr marL="12700" marR="928369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гостиной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КРЕСЛА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есть,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Телевизор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смотрят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здесь.</a:t>
            </a:r>
            <a:endParaRPr sz="1200">
              <a:latin typeface="Microsoft Sans Serif"/>
              <a:cs typeface="Microsoft Sans Serif"/>
            </a:endParaRPr>
          </a:p>
          <a:p>
            <a:pPr marL="12700" marR="412750">
              <a:lnSpc>
                <a:spcPts val="1380"/>
              </a:lnSpc>
            </a:pPr>
            <a:r>
              <a:rPr sz="1200" spc="-5" dirty="0">
                <a:latin typeface="Microsoft Sans Serif"/>
                <a:cs typeface="Microsoft Sans Serif"/>
              </a:rPr>
              <a:t>Есть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30" dirty="0">
                <a:latin typeface="Microsoft Sans Serif"/>
                <a:cs typeface="Microsoft Sans Serif"/>
              </a:rPr>
              <a:t>ДИВАН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СТОЛ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журнальный,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СТЕНКЕ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5" dirty="0">
                <a:latin typeface="Microsoft Sans Serif"/>
                <a:cs typeface="Microsoft Sans Serif"/>
              </a:rPr>
              <a:t> центр</a:t>
            </a:r>
            <a:r>
              <a:rPr sz="1200" spc="-15" dirty="0">
                <a:latin typeface="Microsoft Sans Serif"/>
                <a:cs typeface="Microsoft Sans Serif"/>
              </a:rPr>
              <a:t> музыкальный.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5082" y="6356984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6247" y="6681596"/>
            <a:ext cx="2920365" cy="708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«МАШИНА</a:t>
            </a:r>
            <a:r>
              <a:rPr sz="1600" b="1" i="1" spc="-3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КАША»</a:t>
            </a:r>
            <a:endParaRPr sz="1600">
              <a:latin typeface="Arial"/>
              <a:cs typeface="Arial"/>
            </a:endParaRPr>
          </a:p>
          <a:p>
            <a:pPr marR="41275" algn="r">
              <a:lnSpc>
                <a:spcPts val="1420"/>
              </a:lnSpc>
            </a:pPr>
            <a:r>
              <a:rPr sz="1200" i="1" spc="-5" dirty="0">
                <a:latin typeface="Arial"/>
                <a:cs typeface="Arial"/>
              </a:rPr>
              <a:t>(Указательным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пальцем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правой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25"/>
              </a:spcBef>
            </a:pPr>
            <a:r>
              <a:rPr sz="1200" i="1" dirty="0">
                <a:latin typeface="Arial"/>
                <a:cs typeface="Arial"/>
              </a:rPr>
              <a:t>руки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дети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мешают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в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левой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ладошке.)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04030" y="7707248"/>
            <a:ext cx="2319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пальцы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левой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3360" y="6840093"/>
            <a:ext cx="2004060" cy="2653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290">
              <a:lnSpc>
                <a:spcPct val="143600"/>
              </a:lnSpc>
              <a:spcBef>
                <a:spcPts val="95"/>
              </a:spcBef>
            </a:pPr>
            <a:r>
              <a:rPr sz="1200" spc="-5" dirty="0">
                <a:latin typeface="Microsoft Sans Serif"/>
                <a:cs typeface="Microsoft Sans Serif"/>
              </a:rPr>
              <a:t>Маша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каши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наварила,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Маша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кашей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всех</a:t>
            </a:r>
            <a:r>
              <a:rPr sz="1200" spc="-15" dirty="0">
                <a:latin typeface="Microsoft Sans Serif"/>
                <a:cs typeface="Microsoft Sans Serif"/>
              </a:rPr>
              <a:t> кормила.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Положила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Маша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кашу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Кошке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чашку,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00" spc="-20" dirty="0">
                <a:latin typeface="Microsoft Sans Serif"/>
                <a:cs typeface="Microsoft Sans Serif"/>
              </a:rPr>
              <a:t>Жучке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плошку,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43300"/>
              </a:lnSpc>
            </a:pPr>
            <a:r>
              <a:rPr sz="1200" dirty="0">
                <a:latin typeface="Microsoft Sans Serif"/>
                <a:cs typeface="Microsoft Sans Serif"/>
              </a:rPr>
              <a:t>А </a:t>
            </a:r>
            <a:r>
              <a:rPr sz="1200" spc="-20" dirty="0">
                <a:latin typeface="Microsoft Sans Serif"/>
                <a:cs typeface="Microsoft Sans Serif"/>
              </a:rPr>
              <a:t>коту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в большую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ложку.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миску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курицам,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цыплятам</a:t>
            </a:r>
            <a:endParaRPr sz="1200">
              <a:latin typeface="Microsoft Sans Serif"/>
              <a:cs typeface="Microsoft Sans Serif"/>
            </a:endParaRPr>
          </a:p>
          <a:p>
            <a:pPr marL="12700" marR="280670">
              <a:lnSpc>
                <a:spcPct val="143300"/>
              </a:lnSpc>
              <a:spcBef>
                <a:spcPts val="15"/>
              </a:spcBef>
            </a:pP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корытце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поросятам.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Всю</a:t>
            </a:r>
            <a:r>
              <a:rPr sz="1200" spc="3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посуду</a:t>
            </a:r>
            <a:r>
              <a:rPr sz="1200" spc="3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заняла,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Все</a:t>
            </a:r>
            <a:r>
              <a:rPr sz="1200" spc="-5" dirty="0">
                <a:latin typeface="Microsoft Sans Serif"/>
                <a:cs typeface="Microsoft Sans Serif"/>
              </a:rPr>
              <a:t> до </a:t>
            </a:r>
            <a:r>
              <a:rPr sz="1200" spc="-30" dirty="0">
                <a:latin typeface="Microsoft Sans Serif"/>
                <a:cs typeface="Microsoft Sans Serif"/>
              </a:rPr>
              <a:t>крошки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раздала.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5554" y="8940596"/>
            <a:ext cx="2356485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09930">
              <a:lnSpc>
                <a:spcPct val="1441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(Разжимают кулачок.)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(Сдувают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«крошку»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 </a:t>
            </a:r>
            <a:r>
              <a:rPr sz="1200" i="1" spc="-5" dirty="0">
                <a:latin typeface="Arial"/>
                <a:cs typeface="Arial"/>
              </a:rPr>
              <a:t>ладошки.)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1090548"/>
            <a:ext cx="6534150" cy="451484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5957722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5082" y="1680717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241550"/>
            <a:ext cx="1997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latin typeface="Microsoft Sans Serif"/>
                <a:cs typeface="Microsoft Sans Serif"/>
              </a:rPr>
              <a:t>Дед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Мороз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принес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подарки: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1195" y="2006853"/>
            <a:ext cx="2983865" cy="44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045">
              <a:lnSpc>
                <a:spcPts val="1885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«ПОДАРКИ»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i="1" spc="-10" dirty="0">
                <a:latin typeface="Arial"/>
                <a:cs typeface="Arial"/>
              </a:rPr>
              <a:t>(Дети</a:t>
            </a:r>
            <a:r>
              <a:rPr sz="1200" i="1" spc="-5" dirty="0">
                <a:latin typeface="Arial"/>
                <a:cs typeface="Arial"/>
              </a:rPr>
              <a:t> «шагают» пальчиками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2782569"/>
            <a:ext cx="18821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Буквари,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альбомы,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марки,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7371" y="2782569"/>
            <a:ext cx="2319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пальцы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левой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0312" y="3134614"/>
            <a:ext cx="1781810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Microsoft Sans Serif"/>
                <a:cs typeface="Microsoft Sans Serif"/>
              </a:rPr>
              <a:t>Кукол,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мишек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машины,</a:t>
            </a:r>
            <a:endParaRPr sz="1200">
              <a:latin typeface="Microsoft Sans Serif"/>
              <a:cs typeface="Microsoft Sans Serif"/>
            </a:endParaRPr>
          </a:p>
          <a:p>
            <a:pPr marL="12700" marR="208915">
              <a:lnSpc>
                <a:spcPct val="191700"/>
              </a:lnSpc>
            </a:pPr>
            <a:r>
              <a:rPr sz="1200" spc="-10" dirty="0">
                <a:latin typeface="Microsoft Sans Serif"/>
                <a:cs typeface="Microsoft Sans Serif"/>
              </a:rPr>
              <a:t>Попугая</a:t>
            </a:r>
            <a:r>
              <a:rPr sz="1200" spc="-5" dirty="0">
                <a:latin typeface="Microsoft Sans Serif"/>
                <a:cs typeface="Microsoft Sans Serif"/>
              </a:rPr>
              <a:t> 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пингвина,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Шоколадок </a:t>
            </a:r>
            <a:r>
              <a:rPr sz="1200" spc="-20" dirty="0">
                <a:latin typeface="Microsoft Sans Serif"/>
                <a:cs typeface="Microsoft Sans Serif"/>
              </a:rPr>
              <a:t>полмешка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пушистого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щенка!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Гав!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Гав!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753" y="6530720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8335" y="6855332"/>
            <a:ext cx="3001645" cy="446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8159">
              <a:lnSpc>
                <a:spcPts val="1900"/>
              </a:lnSpc>
              <a:spcBef>
                <a:spcPts val="95"/>
              </a:spcBef>
            </a:pPr>
            <a:r>
              <a:rPr sz="1600" b="1" i="1" spc="-10" dirty="0">
                <a:latin typeface="Arial"/>
                <a:cs typeface="Arial"/>
              </a:rPr>
              <a:t>«ПОВАР»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20"/>
              </a:lnSpc>
            </a:pPr>
            <a:r>
              <a:rPr sz="1200" i="1" spc="-5" dirty="0">
                <a:latin typeface="Arial"/>
                <a:cs typeface="Arial"/>
              </a:rPr>
              <a:t>(Ребром ладони дети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стучат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37915" y="7618856"/>
            <a:ext cx="2528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пальцы на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левой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руке.)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3360" y="7012304"/>
            <a:ext cx="1841500" cy="2654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59715">
              <a:lnSpc>
                <a:spcPct val="143800"/>
              </a:lnSpc>
              <a:spcBef>
                <a:spcPts val="105"/>
              </a:spcBef>
            </a:pPr>
            <a:r>
              <a:rPr sz="1200" spc="-5" dirty="0">
                <a:latin typeface="Microsoft Sans Serif"/>
                <a:cs typeface="Microsoft Sans Serif"/>
              </a:rPr>
              <a:t>Повар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готовил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обед, </a:t>
            </a:r>
            <a:r>
              <a:rPr sz="1200" dirty="0">
                <a:latin typeface="Microsoft Sans Serif"/>
                <a:cs typeface="Microsoft Sans Serif"/>
              </a:rPr>
              <a:t> А</a:t>
            </a:r>
            <a:r>
              <a:rPr sz="1200" spc="-5" dirty="0">
                <a:latin typeface="Microsoft Sans Serif"/>
                <a:cs typeface="Microsoft Sans Serif"/>
              </a:rPr>
              <a:t> тут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отключили</a:t>
            </a:r>
            <a:r>
              <a:rPr sz="1200" spc="-5" dirty="0">
                <a:latin typeface="Microsoft Sans Serif"/>
                <a:cs typeface="Microsoft Sans Serif"/>
              </a:rPr>
              <a:t> свет.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Повар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леща </a:t>
            </a:r>
            <a:r>
              <a:rPr sz="1200" spc="-5" dirty="0">
                <a:latin typeface="Microsoft Sans Serif"/>
                <a:cs typeface="Microsoft Sans Serif"/>
              </a:rPr>
              <a:t>берет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опускает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компот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Бросает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котел </a:t>
            </a:r>
            <a:r>
              <a:rPr sz="1200" spc="-5" dirty="0">
                <a:latin typeface="Microsoft Sans Serif"/>
                <a:cs typeface="Microsoft Sans Serif"/>
              </a:rPr>
              <a:t>поленья,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25" dirty="0">
                <a:latin typeface="Microsoft Sans Serif"/>
                <a:cs typeface="Microsoft Sans Serif"/>
              </a:rPr>
              <a:t>печку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кладет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варенье.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Мешает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суп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кочерыжкой, 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Угли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бьет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поварешкой.</a:t>
            </a:r>
            <a:endParaRPr sz="1200">
              <a:latin typeface="Microsoft Sans Serif"/>
              <a:cs typeface="Microsoft Sans Serif"/>
            </a:endParaRPr>
          </a:p>
          <a:p>
            <a:pPr marL="12700" marR="117475">
              <a:lnSpc>
                <a:spcPct val="142500"/>
              </a:lnSpc>
              <a:spcBef>
                <a:spcPts val="25"/>
              </a:spcBef>
            </a:pPr>
            <a:r>
              <a:rPr sz="1200" spc="-5" dirty="0">
                <a:latin typeface="Microsoft Sans Serif"/>
                <a:cs typeface="Microsoft Sans Serif"/>
              </a:rPr>
              <a:t>Сахар сыплет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5" dirty="0">
                <a:latin typeface="Microsoft Sans Serif"/>
                <a:cs typeface="Microsoft Sans Serif"/>
              </a:rPr>
              <a:t>бульон.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очень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доволен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он!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87265" y="9458655"/>
            <a:ext cx="1431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(Разводят</a:t>
            </a:r>
            <a:r>
              <a:rPr sz="1200" i="1" spc="-7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руками.)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575" y="6147370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575" y="1003934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87753" y="1535938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136393"/>
            <a:ext cx="1888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Приплывали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две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севрюги,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2700273"/>
            <a:ext cx="1820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них </a:t>
            </a:r>
            <a:r>
              <a:rPr sz="1200" spc="-5" dirty="0">
                <a:latin typeface="Microsoft Sans Serif"/>
                <a:cs typeface="Microsoft Sans Serif"/>
              </a:rPr>
              <a:t>спины</a:t>
            </a:r>
            <a:r>
              <a:rPr sz="1200" dirty="0">
                <a:latin typeface="Microsoft Sans Serif"/>
                <a:cs typeface="Microsoft Sans Serif"/>
              </a:rPr>
              <a:t> словно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дуги.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264534"/>
            <a:ext cx="17741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Налетали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 двух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сторон.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3866515"/>
            <a:ext cx="1583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Ты,</a:t>
            </a:r>
            <a:r>
              <a:rPr sz="1200" spc="-15" dirty="0">
                <a:latin typeface="Microsoft Sans Serif"/>
                <a:cs typeface="Microsoft Sans Serif"/>
              </a:rPr>
              <a:t> акула,</a:t>
            </a:r>
            <a:r>
              <a:rPr sz="1200" spc="-5" dirty="0">
                <a:latin typeface="Microsoft Sans Serif"/>
                <a:cs typeface="Microsoft Sans Serif"/>
              </a:rPr>
              <a:t> выйди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вон.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9503" y="1817173"/>
            <a:ext cx="2819400" cy="22580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35280">
              <a:lnSpc>
                <a:spcPct val="100000"/>
              </a:lnSpc>
              <a:spcBef>
                <a:spcPts val="434"/>
              </a:spcBef>
            </a:pPr>
            <a:r>
              <a:rPr sz="1600" b="1" i="1" spc="-5" dirty="0">
                <a:latin typeface="Arial"/>
                <a:cs typeface="Arial"/>
              </a:rPr>
              <a:t>«АКУЛА»</a:t>
            </a:r>
            <a:endParaRPr sz="1600">
              <a:latin typeface="Arial"/>
              <a:cs typeface="Arial"/>
            </a:endParaRPr>
          </a:p>
          <a:p>
            <a:pPr marR="34925" algn="r">
              <a:lnSpc>
                <a:spcPct val="100000"/>
              </a:lnSpc>
              <a:spcBef>
                <a:spcPts val="254"/>
              </a:spcBef>
            </a:pPr>
            <a:r>
              <a:rPr sz="1200" i="1" spc="-5" dirty="0">
                <a:latin typeface="Arial"/>
                <a:cs typeface="Arial"/>
              </a:rPr>
              <a:t>(Двумя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ладонями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дети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изображают,</a:t>
            </a:r>
            <a:endParaRPr sz="1200">
              <a:latin typeface="Arial"/>
              <a:cs typeface="Arial"/>
            </a:endParaRPr>
          </a:p>
          <a:p>
            <a:pPr marR="35560" algn="r">
              <a:lnSpc>
                <a:spcPct val="100000"/>
              </a:lnSpc>
              <a:spcBef>
                <a:spcPts val="625"/>
              </a:spcBef>
            </a:pPr>
            <a:r>
              <a:rPr sz="1200" i="1" spc="-5" dirty="0">
                <a:latin typeface="Arial"/>
                <a:cs typeface="Arial"/>
              </a:rPr>
              <a:t>как</a:t>
            </a:r>
            <a:r>
              <a:rPr sz="1200" i="1" spc="-5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плывут</a:t>
            </a:r>
            <a:r>
              <a:rPr sz="1200" i="1" spc="-6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севрюги.)</a:t>
            </a:r>
            <a:endParaRPr sz="1200">
              <a:latin typeface="Arial"/>
              <a:cs typeface="Arial"/>
            </a:endParaRPr>
          </a:p>
          <a:p>
            <a:pPr marR="92075" algn="r">
              <a:lnSpc>
                <a:spcPct val="100000"/>
              </a:lnSpc>
              <a:spcBef>
                <a:spcPts val="935"/>
              </a:spcBef>
            </a:pPr>
            <a:r>
              <a:rPr sz="1200" i="1" spc="-5" dirty="0">
                <a:latin typeface="Arial"/>
                <a:cs typeface="Arial"/>
              </a:rPr>
              <a:t>(Выгибают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ладони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тыльной</a:t>
            </a:r>
            <a:endParaRPr sz="1200">
              <a:latin typeface="Arial"/>
              <a:cs typeface="Arial"/>
            </a:endParaRPr>
          </a:p>
          <a:p>
            <a:pPr marL="795655" marR="57785" indent="706755" algn="r">
              <a:lnSpc>
                <a:spcPct val="144400"/>
              </a:lnSpc>
              <a:spcBef>
                <a:spcPts val="285"/>
              </a:spcBef>
            </a:pPr>
            <a:r>
              <a:rPr sz="1200" i="1" spc="-5" dirty="0">
                <a:latin typeface="Arial"/>
                <a:cs typeface="Arial"/>
              </a:rPr>
              <a:t>стороной</a:t>
            </a:r>
            <a:r>
              <a:rPr sz="1200" i="1" spc="-7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вверх.) </a:t>
            </a:r>
            <a:r>
              <a:rPr sz="1200" i="1" spc="-3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(Изображают,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как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севрюги</a:t>
            </a:r>
            <a:endParaRPr sz="1200">
              <a:latin typeface="Arial"/>
              <a:cs typeface="Arial"/>
            </a:endParaRPr>
          </a:p>
          <a:p>
            <a:pPr marL="12700" marR="5080" indent="516255" algn="r">
              <a:lnSpc>
                <a:spcPts val="2380"/>
              </a:lnSpc>
              <a:spcBef>
                <a:spcPts val="80"/>
              </a:spcBef>
            </a:pPr>
            <a:r>
              <a:rPr sz="1200" i="1" spc="-5" dirty="0">
                <a:latin typeface="Arial"/>
                <a:cs typeface="Arial"/>
              </a:rPr>
              <a:t>плывут навстречу </a:t>
            </a:r>
            <a:r>
              <a:rPr sz="1200" i="1" dirty="0">
                <a:latin typeface="Arial"/>
                <a:cs typeface="Arial"/>
              </a:rPr>
              <a:t>друг </a:t>
            </a:r>
            <a:r>
              <a:rPr sz="1200" i="1" spc="-5" dirty="0">
                <a:latin typeface="Arial"/>
                <a:cs typeface="Arial"/>
              </a:rPr>
              <a:t>другу.) </a:t>
            </a:r>
            <a:r>
              <a:rPr sz="1200" i="1" spc="-3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(Делают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толчок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ладонями</a:t>
            </a:r>
            <a:r>
              <a:rPr sz="1200" i="1" spc="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от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груди.)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87753" y="6724268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0312" y="7285101"/>
            <a:ext cx="16243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latin typeface="Microsoft Sans Serif"/>
                <a:cs typeface="Microsoft Sans Serif"/>
              </a:rPr>
              <a:t>Дружок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ты </a:t>
            </a:r>
            <a:r>
              <a:rPr sz="1200" spc="-15" dirty="0">
                <a:latin typeface="Microsoft Sans Serif"/>
                <a:cs typeface="Microsoft Sans Serif"/>
              </a:rPr>
              <a:t>мой,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дрозд,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10610" y="7050404"/>
            <a:ext cx="3041650" cy="44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sz="1600" b="1" i="1" spc="-10" dirty="0">
                <a:latin typeface="Arial"/>
                <a:cs typeface="Arial"/>
              </a:rPr>
              <a:t>«ДРОЗД</a:t>
            </a:r>
            <a:r>
              <a:rPr sz="1600" b="1" i="1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-</a:t>
            </a:r>
            <a:r>
              <a:rPr sz="1600" b="1" i="1" spc="-2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ДРОЗДОК»</a:t>
            </a:r>
            <a:endParaRPr sz="1600">
              <a:latin typeface="Arial"/>
              <a:cs typeface="Arial"/>
            </a:endParaRPr>
          </a:p>
          <a:p>
            <a:pPr marL="1064260">
              <a:lnSpc>
                <a:spcPts val="1405"/>
              </a:lnSpc>
            </a:pPr>
            <a:r>
              <a:rPr sz="1200" i="1" spc="-5" dirty="0">
                <a:latin typeface="Arial"/>
                <a:cs typeface="Arial"/>
              </a:rPr>
              <a:t>(Дети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машут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сложенными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0312" y="7635620"/>
            <a:ext cx="1271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крапинку </a:t>
            </a:r>
            <a:r>
              <a:rPr sz="1200" spc="-5" dirty="0">
                <a:latin typeface="Microsoft Sans Serif"/>
                <a:cs typeface="Microsoft Sans Serif"/>
              </a:rPr>
              <a:t>хвост,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2069" y="7635620"/>
            <a:ext cx="18313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ладонями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как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крыльями.)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0312" y="7986521"/>
            <a:ext cx="1529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Microsoft Sans Serif"/>
                <a:cs typeface="Microsoft Sans Serif"/>
              </a:rPr>
              <a:t>Носик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остренький,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55846" y="7986521"/>
            <a:ext cx="22847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8337041"/>
            <a:ext cx="1604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Microsoft Sans Serif"/>
                <a:cs typeface="Microsoft Sans Serif"/>
              </a:rPr>
              <a:t>Бочок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пестренький,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06495" y="8337041"/>
            <a:ext cx="2505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обеих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руках,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начиная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большого.)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8689085"/>
            <a:ext cx="131381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Перья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тонкие,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24765">
              <a:lnSpc>
                <a:spcPct val="100000"/>
              </a:lnSpc>
            </a:pPr>
            <a:r>
              <a:rPr sz="1200" spc="-5" dirty="0">
                <a:latin typeface="Microsoft Sans Serif"/>
                <a:cs typeface="Microsoft Sans Serif"/>
              </a:rPr>
              <a:t>Песни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звонкие.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8120" y="9388550"/>
            <a:ext cx="1548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Весной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распеваются,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39795" y="9388550"/>
            <a:ext cx="2725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(Снова</a:t>
            </a:r>
            <a:r>
              <a:rPr sz="1200" i="1" spc="-10" dirty="0">
                <a:latin typeface="Arial"/>
                <a:cs typeface="Arial"/>
              </a:rPr>
              <a:t> машут,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сложенными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накрест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68120" y="9739070"/>
            <a:ext cx="1422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Зимой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забываются.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46572" y="9739070"/>
            <a:ext cx="811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л</a:t>
            </a:r>
            <a:r>
              <a:rPr sz="1200" i="1" dirty="0">
                <a:latin typeface="Arial"/>
                <a:cs typeface="Arial"/>
              </a:rPr>
              <a:t>а</a:t>
            </a:r>
            <a:r>
              <a:rPr sz="1200" i="1" spc="-20" dirty="0">
                <a:latin typeface="Arial"/>
                <a:cs typeface="Arial"/>
              </a:rPr>
              <a:t>д</a:t>
            </a:r>
            <a:r>
              <a:rPr sz="1200" i="1" dirty="0">
                <a:latin typeface="Arial"/>
                <a:cs typeface="Arial"/>
              </a:rPr>
              <a:t>о</a:t>
            </a:r>
            <a:r>
              <a:rPr sz="1200" i="1" spc="-5" dirty="0">
                <a:latin typeface="Arial"/>
                <a:cs typeface="Arial"/>
              </a:rPr>
              <a:t>н</a:t>
            </a:r>
            <a:r>
              <a:rPr sz="1200" i="1" spc="-10" dirty="0">
                <a:latin typeface="Arial"/>
                <a:cs typeface="Arial"/>
              </a:rPr>
              <a:t>я</a:t>
            </a:r>
            <a:r>
              <a:rPr sz="1200" i="1" dirty="0">
                <a:latin typeface="Arial"/>
                <a:cs typeface="Arial"/>
              </a:rPr>
              <a:t>ми.)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0525" y="5823267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0525" y="813434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5082" y="1321053"/>
            <a:ext cx="1928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8875" y="1647189"/>
            <a:ext cx="9721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latin typeface="Arial"/>
                <a:cs typeface="Arial"/>
              </a:rPr>
              <a:t>«ВЕСНА»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3360" y="2285745"/>
            <a:ext cx="1755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Иди,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весна,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иди, </a:t>
            </a:r>
            <a:r>
              <a:rPr sz="1200" spc="-20" dirty="0">
                <a:latin typeface="Microsoft Sans Serif"/>
                <a:cs typeface="Microsoft Sans Serif"/>
              </a:rPr>
              <a:t>красна,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0463" y="2285745"/>
            <a:ext cx="2743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latin typeface="Arial"/>
                <a:cs typeface="Arial"/>
              </a:rPr>
              <a:t>(Дети </a:t>
            </a:r>
            <a:r>
              <a:rPr sz="1200" i="1" spc="-5" dirty="0">
                <a:latin typeface="Arial"/>
                <a:cs typeface="Arial"/>
              </a:rPr>
              <a:t>пальчиками «идут» по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360" y="2636265"/>
            <a:ext cx="1840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Принеси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ржаной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колосок,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2298" y="2636265"/>
            <a:ext cx="2499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</a:t>
            </a:r>
            <a:r>
              <a:rPr sz="1200" i="1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3360" y="2986785"/>
            <a:ext cx="1227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Овсяный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снопок,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0127" y="2986785"/>
            <a:ext cx="2397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обеих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руках,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начиная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с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мизинца).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3360" y="3339210"/>
            <a:ext cx="2093595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Яблоки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душистые,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Груши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золотистые,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Большой </a:t>
            </a:r>
            <a:r>
              <a:rPr sz="1200" spc="-15" dirty="0">
                <a:latin typeface="Microsoft Sans Serif"/>
                <a:cs typeface="Microsoft Sans Serif"/>
              </a:rPr>
              <a:t>урожай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наш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край.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5082" y="6363080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0312" y="6922388"/>
            <a:ext cx="1675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15" dirty="0">
                <a:latin typeface="Microsoft Sans Serif"/>
                <a:cs typeface="Microsoft Sans Serif"/>
              </a:rPr>
              <a:t>школу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осенью </a:t>
            </a:r>
            <a:r>
              <a:rPr sz="1200" spc="-10" dirty="0">
                <a:latin typeface="Microsoft Sans Serif"/>
                <a:cs typeface="Microsoft Sans Serif"/>
              </a:rPr>
              <a:t>пойду.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9002" y="6687692"/>
            <a:ext cx="2983230" cy="44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9584">
              <a:lnSpc>
                <a:spcPts val="1885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«ШКОЛА»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i="1" spc="-10" dirty="0">
                <a:latin typeface="Arial"/>
                <a:cs typeface="Arial"/>
              </a:rPr>
              <a:t>(Дети </a:t>
            </a:r>
            <a:r>
              <a:rPr sz="1200" i="1" spc="-5" dirty="0">
                <a:latin typeface="Arial"/>
                <a:cs typeface="Arial"/>
              </a:rPr>
              <a:t>«шагают» пальчиками 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столу.)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0312" y="7272908"/>
            <a:ext cx="1716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Там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друзей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себе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найду,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91839" y="7272908"/>
            <a:ext cx="2379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(Загибают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0312" y="7624953"/>
            <a:ext cx="2020570" cy="90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Научусь </a:t>
            </a:r>
            <a:r>
              <a:rPr sz="1200" spc="-5" dirty="0">
                <a:latin typeface="Microsoft Sans Serif"/>
                <a:cs typeface="Microsoft Sans Serif"/>
              </a:rPr>
              <a:t>писать,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читать,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91700"/>
              </a:lnSpc>
            </a:pPr>
            <a:r>
              <a:rPr sz="1200" spc="-5" dirty="0">
                <a:latin typeface="Microsoft Sans Serif"/>
                <a:cs typeface="Microsoft Sans Serif"/>
              </a:rPr>
              <a:t>Быстро, правильно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считать. </a:t>
            </a:r>
            <a:r>
              <a:rPr sz="1200" spc="-3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таким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учёным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буду!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8120" y="8675369"/>
            <a:ext cx="18103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Но </a:t>
            </a:r>
            <a:r>
              <a:rPr sz="1200" dirty="0">
                <a:latin typeface="Microsoft Sans Serif"/>
                <a:cs typeface="Microsoft Sans Serif"/>
              </a:rPr>
              <a:t>свой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садик </a:t>
            </a:r>
            <a:r>
              <a:rPr sz="1200" spc="-5" dirty="0">
                <a:latin typeface="Microsoft Sans Serif"/>
                <a:cs typeface="Microsoft Sans Serif"/>
              </a:rPr>
              <a:t>не </a:t>
            </a:r>
            <a:r>
              <a:rPr sz="1200" spc="-15" dirty="0">
                <a:latin typeface="Microsoft Sans Serif"/>
                <a:cs typeface="Microsoft Sans Serif"/>
              </a:rPr>
              <a:t>забуду.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67225" y="8675369"/>
            <a:ext cx="1715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(Грозят</a:t>
            </a:r>
            <a:r>
              <a:rPr sz="1200" i="1" spc="-5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указательным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13884" y="9025889"/>
            <a:ext cx="1784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пальчиком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правой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руки.)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050" y="824229"/>
            <a:ext cx="6534150" cy="45148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2425" y="5824981"/>
            <a:ext cx="6534150" cy="45148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45082" y="1362202"/>
            <a:ext cx="46240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39060" algn="l"/>
              </a:tabLst>
            </a:pPr>
            <a:r>
              <a:rPr sz="1200" b="1" spc="-10" dirty="0">
                <a:latin typeface="Arial"/>
                <a:cs typeface="Arial"/>
              </a:rPr>
              <a:t>Пальчиковая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гимнастика</a:t>
            </a:r>
            <a:r>
              <a:rPr sz="1200" b="1" spc="-5"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1923033"/>
            <a:ext cx="1697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-</a:t>
            </a:r>
            <a:r>
              <a:rPr sz="1200" spc="-15" dirty="0">
                <a:latin typeface="Microsoft Sans Serif"/>
                <a:cs typeface="Microsoft Sans Serif"/>
              </a:rPr>
              <a:t> Где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обедал,</a:t>
            </a:r>
            <a:r>
              <a:rPr sz="1200" spc="-5" dirty="0">
                <a:latin typeface="Microsoft Sans Serif"/>
                <a:cs typeface="Microsoft Sans Serif"/>
              </a:rPr>
              <a:t> воробей?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0570" y="1688337"/>
            <a:ext cx="3382010" cy="443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sz="1600" b="1" i="1" spc="-5" dirty="0">
                <a:latin typeface="Arial"/>
                <a:cs typeface="Arial"/>
              </a:rPr>
              <a:t>«ГДЕ</a:t>
            </a:r>
            <a:r>
              <a:rPr sz="1600" b="1" i="1" spc="-15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ОБЕДАЛ</a:t>
            </a:r>
            <a:r>
              <a:rPr sz="1600" b="1" i="1" spc="-10" dirty="0">
                <a:latin typeface="Arial"/>
                <a:cs typeface="Arial"/>
              </a:rPr>
              <a:t> </a:t>
            </a:r>
            <a:r>
              <a:rPr sz="1600" b="1" i="1" spc="-5" dirty="0">
                <a:latin typeface="Arial"/>
                <a:cs typeface="Arial"/>
              </a:rPr>
              <a:t>ВОРОБЕЙ?»</a:t>
            </a:r>
            <a:endParaRPr sz="1600">
              <a:latin typeface="Arial"/>
              <a:cs typeface="Arial"/>
            </a:endParaRPr>
          </a:p>
          <a:p>
            <a:pPr marL="1403985">
              <a:lnSpc>
                <a:spcPts val="1405"/>
              </a:lnSpc>
            </a:pPr>
            <a:r>
              <a:rPr sz="1200" i="1" spc="-10" dirty="0">
                <a:latin typeface="Arial"/>
                <a:cs typeface="Arial"/>
              </a:rPr>
              <a:t>(Дети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машут</a:t>
            </a:r>
            <a:r>
              <a:rPr sz="1200" i="1" spc="-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ладошками.)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0312" y="2624073"/>
            <a:ext cx="1598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-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зоопарке</a:t>
            </a:r>
            <a:r>
              <a:rPr sz="1200" dirty="0">
                <a:latin typeface="Microsoft Sans Serif"/>
                <a:cs typeface="Microsoft Sans Serif"/>
              </a:rPr>
              <a:t> у</a:t>
            </a:r>
            <a:r>
              <a:rPr sz="1200" spc="-10" dirty="0">
                <a:latin typeface="Microsoft Sans Serif"/>
                <a:cs typeface="Microsoft Sans Serif"/>
              </a:rPr>
              <a:t> зверей.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4533" y="2624073"/>
            <a:ext cx="18757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(Ладошками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изображают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99584" y="2974593"/>
            <a:ext cx="1881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раскрывающуюся</a:t>
            </a:r>
            <a:r>
              <a:rPr sz="1200" i="1" spc="-4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пасть.)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0312" y="3325494"/>
            <a:ext cx="1400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Пообедал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сперва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26307" y="3325494"/>
            <a:ext cx="2376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(На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каждое название</a:t>
            </a:r>
            <a:r>
              <a:rPr sz="1200" i="1" spc="-10" dirty="0">
                <a:latin typeface="Arial"/>
                <a:cs typeface="Arial"/>
              </a:rPr>
              <a:t> животного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0312" y="3676015"/>
            <a:ext cx="1493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решеткою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льва.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7286" y="3676015"/>
            <a:ext cx="22142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загибают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по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одному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пальчику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0312" y="4026534"/>
            <a:ext cx="1694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Подкрепился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лисицы,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31233" y="4026534"/>
            <a:ext cx="16217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поочередно</a:t>
            </a:r>
            <a:r>
              <a:rPr sz="1200" i="1" spc="28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левой,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8120" y="4377054"/>
            <a:ext cx="17132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моржа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попил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водицы.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1984" y="4377054"/>
            <a:ext cx="1705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latin typeface="Arial"/>
                <a:cs typeface="Arial"/>
              </a:rPr>
              <a:t>затем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на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правой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руке.)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2984" y="4729098"/>
            <a:ext cx="1529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Microsoft Sans Serif"/>
                <a:cs typeface="Microsoft Sans Serif"/>
              </a:rPr>
              <a:t>Ел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морковку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слона.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0312" y="6481952"/>
            <a:ext cx="1983105" cy="2662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журавлем</a:t>
            </a:r>
            <a:r>
              <a:rPr sz="1200" dirty="0">
                <a:latin typeface="Microsoft Sans Serif"/>
                <a:cs typeface="Microsoft Sans Serif"/>
              </a:rPr>
              <a:t> поел</a:t>
            </a:r>
            <a:r>
              <a:rPr sz="1200" spc="-5" dirty="0">
                <a:latin typeface="Microsoft Sans Serif"/>
                <a:cs typeface="Microsoft Sans Serif"/>
              </a:rPr>
              <a:t> пшена.</a:t>
            </a:r>
            <a:endParaRPr sz="1200">
              <a:latin typeface="Microsoft Sans Serif"/>
              <a:cs typeface="Microsoft Sans Serif"/>
            </a:endParaRPr>
          </a:p>
          <a:p>
            <a:pPr marL="12700" marR="305435">
              <a:lnSpc>
                <a:spcPct val="191700"/>
              </a:lnSpc>
            </a:pPr>
            <a:r>
              <a:rPr sz="1200" spc="-5" dirty="0">
                <a:latin typeface="Microsoft Sans Serif"/>
                <a:cs typeface="Microsoft Sans Serif"/>
              </a:rPr>
              <a:t>Погостил </a:t>
            </a:r>
            <a:r>
              <a:rPr sz="1200" dirty="0">
                <a:latin typeface="Microsoft Sans Serif"/>
                <a:cs typeface="Microsoft Sans Serif"/>
              </a:rPr>
              <a:t>у </a:t>
            </a:r>
            <a:r>
              <a:rPr sz="1200" spc="-5" dirty="0">
                <a:latin typeface="Microsoft Sans Serif"/>
                <a:cs typeface="Microsoft Sans Serif"/>
              </a:rPr>
              <a:t>носорога,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Отрубей </a:t>
            </a:r>
            <a:r>
              <a:rPr sz="1200" dirty="0">
                <a:latin typeface="Microsoft Sans Serif"/>
                <a:cs typeface="Microsoft Sans Serif"/>
              </a:rPr>
              <a:t>поел </a:t>
            </a:r>
            <a:r>
              <a:rPr sz="1200" spc="-15" dirty="0">
                <a:latin typeface="Microsoft Sans Serif"/>
                <a:cs typeface="Microsoft Sans Serif"/>
              </a:rPr>
              <a:t>немного.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Побывал 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пиру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хвостатых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кенгуру.</a:t>
            </a:r>
            <a:endParaRPr sz="1200">
              <a:latin typeface="Microsoft Sans Serif"/>
              <a:cs typeface="Microsoft Sans Serif"/>
            </a:endParaRPr>
          </a:p>
          <a:p>
            <a:pPr marL="12700" marR="5080">
              <a:lnSpc>
                <a:spcPct val="191700"/>
              </a:lnSpc>
            </a:pPr>
            <a:r>
              <a:rPr sz="1200" spc="5" dirty="0">
                <a:latin typeface="Microsoft Sans Serif"/>
                <a:cs typeface="Microsoft Sans Serif"/>
              </a:rPr>
              <a:t>Был </a:t>
            </a:r>
            <a:r>
              <a:rPr sz="1200" spc="-5" dirty="0">
                <a:latin typeface="Microsoft Sans Serif"/>
                <a:cs typeface="Microsoft Sans Serif"/>
              </a:rPr>
              <a:t>на </a:t>
            </a:r>
            <a:r>
              <a:rPr sz="1200" spc="-15" dirty="0">
                <a:latin typeface="Microsoft Sans Serif"/>
                <a:cs typeface="Microsoft Sans Serif"/>
              </a:rPr>
              <a:t>праздничном </a:t>
            </a:r>
            <a:r>
              <a:rPr sz="1200" spc="-5" dirty="0">
                <a:latin typeface="Microsoft Sans Serif"/>
                <a:cs typeface="Microsoft Sans Serif"/>
              </a:rPr>
              <a:t>обеде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мохнатого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медведя.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 зубастый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крокодил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8120" y="9284919"/>
            <a:ext cx="1771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Чуть меня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 проглотил.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95240" y="9284919"/>
            <a:ext cx="1534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(Опять</a:t>
            </a:r>
            <a:r>
              <a:rPr sz="1200" i="1" spc="-5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изображают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2466" y="9635438"/>
            <a:ext cx="2732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Arial"/>
                <a:cs typeface="Arial"/>
              </a:rPr>
              <a:t>раскрывающуюся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пасть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животного.)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1116</Words>
  <Application>Microsoft Office PowerPoint</Application>
  <PresentationFormat>Произвольный</PresentationFormat>
  <Paragraphs>180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User</cp:lastModifiedBy>
  <cp:revision>1</cp:revision>
  <dcterms:created xsi:type="dcterms:W3CDTF">2024-01-12T03:26:07Z</dcterms:created>
  <dcterms:modified xsi:type="dcterms:W3CDTF">2024-01-12T03:28:40Z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2024-01-12T00:00:00Z</vt:filetime>
  </property>
</Properties>
</file>